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4"/>
  </p:sldMasterIdLst>
  <p:notesMasterIdLst>
    <p:notesMasterId r:id="rId13"/>
  </p:notesMasterIdLst>
  <p:handoutMasterIdLst>
    <p:handoutMasterId r:id="rId14"/>
  </p:handoutMasterIdLst>
  <p:sldIdLst>
    <p:sldId id="289" r:id="rId5"/>
    <p:sldId id="288" r:id="rId6"/>
    <p:sldId id="276" r:id="rId7"/>
    <p:sldId id="283" r:id="rId8"/>
    <p:sldId id="261" r:id="rId9"/>
    <p:sldId id="291" r:id="rId10"/>
    <p:sldId id="290"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D20C45-3366-4E0F-A34B-678719BEA2B9}" v="14" dt="2025-10-13T20:21:46.423"/>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94" autoAdjust="0"/>
  </p:normalViewPr>
  <p:slideViewPr>
    <p:cSldViewPr snapToGrid="0">
      <p:cViewPr varScale="1">
        <p:scale>
          <a:sx n="63" d="100"/>
          <a:sy n="63" d="100"/>
        </p:scale>
        <p:origin x="96" y="19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Sabathne" userId="c9927703-a7f0-4a81-8807-bde565d9ceed" providerId="ADAL" clId="{3225AD36-7A6B-4019-B547-8865736E2A5D}"/>
    <pc:docChg chg="undo custSel addSld delSld modSld">
      <pc:chgData name="David Sabathne" userId="c9927703-a7f0-4a81-8807-bde565d9ceed" providerId="ADAL" clId="{3225AD36-7A6B-4019-B547-8865736E2A5D}" dt="2025-10-13T20:24:38.564" v="2211" actId="6549"/>
      <pc:docMkLst>
        <pc:docMk/>
      </pc:docMkLst>
      <pc:sldChg chg="del">
        <pc:chgData name="David Sabathne" userId="c9927703-a7f0-4a81-8807-bde565d9ceed" providerId="ADAL" clId="{3225AD36-7A6B-4019-B547-8865736E2A5D}" dt="2025-10-13T20:20:13.126" v="2126" actId="47"/>
        <pc:sldMkLst>
          <pc:docMk/>
          <pc:sldMk cId="435195399" sldId="257"/>
        </pc:sldMkLst>
      </pc:sldChg>
      <pc:sldChg chg="addSp delSp modSp mod">
        <pc:chgData name="David Sabathne" userId="c9927703-a7f0-4a81-8807-bde565d9ceed" providerId="ADAL" clId="{3225AD36-7A6B-4019-B547-8865736E2A5D}" dt="2025-10-13T19:55:42.527" v="1495" actId="20577"/>
        <pc:sldMkLst>
          <pc:docMk/>
          <pc:sldMk cId="3666674671" sldId="261"/>
        </pc:sldMkLst>
        <pc:spChg chg="add del mod">
          <ac:chgData name="David Sabathne" userId="c9927703-a7f0-4a81-8807-bde565d9ceed" providerId="ADAL" clId="{3225AD36-7A6B-4019-B547-8865736E2A5D}" dt="2025-10-13T19:53:04.093" v="1437" actId="478"/>
          <ac:spMkLst>
            <pc:docMk/>
            <pc:sldMk cId="3666674671" sldId="261"/>
            <ac:spMk id="6" creationId="{CC8932B3-FA45-0275-0B17-D13936CD9146}"/>
          </ac:spMkLst>
        </pc:spChg>
        <pc:graphicFrameChg chg="del modGraphic">
          <ac:chgData name="David Sabathne" userId="c9927703-a7f0-4a81-8807-bde565d9ceed" providerId="ADAL" clId="{3225AD36-7A6B-4019-B547-8865736E2A5D}" dt="2025-10-13T19:52:46.988" v="1436" actId="478"/>
          <ac:graphicFrameMkLst>
            <pc:docMk/>
            <pc:sldMk cId="3666674671" sldId="261"/>
            <ac:graphicFrameMk id="4" creationId="{76AD7DED-9E05-F16F-55E0-AACF1BBB976C}"/>
          </ac:graphicFrameMkLst>
        </pc:graphicFrameChg>
        <pc:graphicFrameChg chg="del mod">
          <ac:chgData name="David Sabathne" userId="c9927703-a7f0-4a81-8807-bde565d9ceed" providerId="ADAL" clId="{3225AD36-7A6B-4019-B547-8865736E2A5D}" dt="2025-10-13T19:53:39.990" v="1441" actId="478"/>
          <ac:graphicFrameMkLst>
            <pc:docMk/>
            <pc:sldMk cId="3666674671" sldId="261"/>
            <ac:graphicFrameMk id="5" creationId="{2E1ED7CE-5384-9A71-A202-76F9721F729B}"/>
          </ac:graphicFrameMkLst>
        </pc:graphicFrameChg>
        <pc:graphicFrameChg chg="add mod modGraphic">
          <ac:chgData name="David Sabathne" userId="c9927703-a7f0-4a81-8807-bde565d9ceed" providerId="ADAL" clId="{3225AD36-7A6B-4019-B547-8865736E2A5D}" dt="2025-10-13T19:55:42.527" v="1495" actId="20577"/>
          <ac:graphicFrameMkLst>
            <pc:docMk/>
            <pc:sldMk cId="3666674671" sldId="261"/>
            <ac:graphicFrameMk id="7" creationId="{050F778E-3267-3B5F-4C0C-E771E281F22E}"/>
          </ac:graphicFrameMkLst>
        </pc:graphicFrameChg>
      </pc:sldChg>
      <pc:sldChg chg="setBg">
        <pc:chgData name="David Sabathne" userId="c9927703-a7f0-4a81-8807-bde565d9ceed" providerId="ADAL" clId="{3225AD36-7A6B-4019-B547-8865736E2A5D}" dt="2025-10-13T20:21:46.423" v="2130"/>
        <pc:sldMkLst>
          <pc:docMk/>
          <pc:sldMk cId="1210802199" sldId="262"/>
        </pc:sldMkLst>
      </pc:sldChg>
      <pc:sldChg chg="modSp mod">
        <pc:chgData name="David Sabathne" userId="c9927703-a7f0-4a81-8807-bde565d9ceed" providerId="ADAL" clId="{3225AD36-7A6B-4019-B547-8865736E2A5D}" dt="2025-10-13T19:28:05.950" v="1269" actId="20577"/>
        <pc:sldMkLst>
          <pc:docMk/>
          <pc:sldMk cId="821088003" sldId="276"/>
        </pc:sldMkLst>
        <pc:spChg chg="mod">
          <ac:chgData name="David Sabathne" userId="c9927703-a7f0-4a81-8807-bde565d9ceed" providerId="ADAL" clId="{3225AD36-7A6B-4019-B547-8865736E2A5D}" dt="2025-10-13T19:28:05.950" v="1269" actId="20577"/>
          <ac:spMkLst>
            <pc:docMk/>
            <pc:sldMk cId="821088003" sldId="276"/>
            <ac:spMk id="3" creationId="{A0034E89-1952-5288-08A0-70A4A73BE39E}"/>
          </ac:spMkLst>
        </pc:spChg>
      </pc:sldChg>
      <pc:sldChg chg="addSp delSp modSp mod">
        <pc:chgData name="David Sabathne" userId="c9927703-a7f0-4a81-8807-bde565d9ceed" providerId="ADAL" clId="{3225AD36-7A6B-4019-B547-8865736E2A5D}" dt="2025-10-13T19:52:45.265" v="1434" actId="27918"/>
        <pc:sldMkLst>
          <pc:docMk/>
          <pc:sldMk cId="4242039281" sldId="283"/>
        </pc:sldMkLst>
        <pc:spChg chg="mod">
          <ac:chgData name="David Sabathne" userId="c9927703-a7f0-4a81-8807-bde565d9ceed" providerId="ADAL" clId="{3225AD36-7A6B-4019-B547-8865736E2A5D}" dt="2025-10-13T19:51:17.308" v="1432" actId="113"/>
          <ac:spMkLst>
            <pc:docMk/>
            <pc:sldMk cId="4242039281" sldId="283"/>
            <ac:spMk id="2" creationId="{597753DC-C81E-5F9E-63BB-5C1CDE28AE1F}"/>
          </ac:spMkLst>
        </pc:spChg>
        <pc:spChg chg="add del mod">
          <ac:chgData name="David Sabathne" userId="c9927703-a7f0-4a81-8807-bde565d9ceed" providerId="ADAL" clId="{3225AD36-7A6B-4019-B547-8865736E2A5D}" dt="2025-10-13T19:43:09.521" v="1369"/>
          <ac:spMkLst>
            <pc:docMk/>
            <pc:sldMk cId="4242039281" sldId="283"/>
            <ac:spMk id="6" creationId="{C6CF9BAE-67E0-2FE2-88AD-9D25219EBC69}"/>
          </ac:spMkLst>
        </pc:spChg>
        <pc:graphicFrameChg chg="add del mod modGraphic">
          <ac:chgData name="David Sabathne" userId="c9927703-a7f0-4a81-8807-bde565d9ceed" providerId="ADAL" clId="{3225AD36-7A6B-4019-B547-8865736E2A5D}" dt="2025-10-13T19:47:55.311" v="1416" actId="478"/>
          <ac:graphicFrameMkLst>
            <pc:docMk/>
            <pc:sldMk cId="4242039281" sldId="283"/>
            <ac:graphicFrameMk id="3" creationId="{15056A38-D2AE-93D2-81D5-690127ACE157}"/>
          </ac:graphicFrameMkLst>
        </pc:graphicFrameChg>
        <pc:graphicFrameChg chg="del modGraphic">
          <ac:chgData name="David Sabathne" userId="c9927703-a7f0-4a81-8807-bde565d9ceed" providerId="ADAL" clId="{3225AD36-7A6B-4019-B547-8865736E2A5D}" dt="2025-10-13T19:41:21.368" v="1360" actId="478"/>
          <ac:graphicFrameMkLst>
            <pc:docMk/>
            <pc:sldMk cId="4242039281" sldId="283"/>
            <ac:graphicFrameMk id="4" creationId="{DBD65BC7-C50B-D87C-BD2F-2B18C29802DF}"/>
          </ac:graphicFrameMkLst>
        </pc:graphicFrameChg>
        <pc:graphicFrameChg chg="del">
          <ac:chgData name="David Sabathne" userId="c9927703-a7f0-4a81-8807-bde565d9ceed" providerId="ADAL" clId="{3225AD36-7A6B-4019-B547-8865736E2A5D}" dt="2025-10-13T19:34:40.745" v="1350" actId="478"/>
          <ac:graphicFrameMkLst>
            <pc:docMk/>
            <pc:sldMk cId="4242039281" sldId="283"/>
            <ac:graphicFrameMk id="5" creationId="{2E350384-F6B8-789E-415A-50837B1BC8F0}"/>
          </ac:graphicFrameMkLst>
        </pc:graphicFrameChg>
        <pc:graphicFrameChg chg="add del mod modGraphic">
          <ac:chgData name="David Sabathne" userId="c9927703-a7f0-4a81-8807-bde565d9ceed" providerId="ADAL" clId="{3225AD36-7A6B-4019-B547-8865736E2A5D}" dt="2025-10-13T19:46:40.551" v="1408" actId="478"/>
          <ac:graphicFrameMkLst>
            <pc:docMk/>
            <pc:sldMk cId="4242039281" sldId="283"/>
            <ac:graphicFrameMk id="7" creationId="{7C45B418-3904-03C3-2EF0-3B6400E946CB}"/>
          </ac:graphicFrameMkLst>
        </pc:graphicFrameChg>
        <pc:graphicFrameChg chg="add del mod">
          <ac:chgData name="David Sabathne" userId="c9927703-a7f0-4a81-8807-bde565d9ceed" providerId="ADAL" clId="{3225AD36-7A6B-4019-B547-8865736E2A5D}" dt="2025-10-13T19:47:26.385" v="1412" actId="478"/>
          <ac:graphicFrameMkLst>
            <pc:docMk/>
            <pc:sldMk cId="4242039281" sldId="283"/>
            <ac:graphicFrameMk id="8" creationId="{7C45B418-3904-03C3-2EF0-3B6400E946CB}"/>
          </ac:graphicFrameMkLst>
        </pc:graphicFrameChg>
        <pc:graphicFrameChg chg="add mod">
          <ac:chgData name="David Sabathne" userId="c9927703-a7f0-4a81-8807-bde565d9ceed" providerId="ADAL" clId="{3225AD36-7A6B-4019-B547-8865736E2A5D}" dt="2025-10-13T19:47:36.264" v="1414" actId="1076"/>
          <ac:graphicFrameMkLst>
            <pc:docMk/>
            <pc:sldMk cId="4242039281" sldId="283"/>
            <ac:graphicFrameMk id="9" creationId="{5B342622-55E4-7323-E4BB-4F5C27FE29EC}"/>
          </ac:graphicFrameMkLst>
        </pc:graphicFrameChg>
        <pc:graphicFrameChg chg="add mod modGraphic">
          <ac:chgData name="David Sabathne" userId="c9927703-a7f0-4a81-8807-bde565d9ceed" providerId="ADAL" clId="{3225AD36-7A6B-4019-B547-8865736E2A5D}" dt="2025-10-13T19:50:05.487" v="1424" actId="14100"/>
          <ac:graphicFrameMkLst>
            <pc:docMk/>
            <pc:sldMk cId="4242039281" sldId="283"/>
            <ac:graphicFrameMk id="10" creationId="{87AB5D88-1D5A-D818-200F-38087F96D8C2}"/>
          </ac:graphicFrameMkLst>
        </pc:graphicFrameChg>
      </pc:sldChg>
      <pc:sldChg chg="modSp mod">
        <pc:chgData name="David Sabathne" userId="c9927703-a7f0-4a81-8807-bde565d9ceed" providerId="ADAL" clId="{3225AD36-7A6B-4019-B547-8865736E2A5D}" dt="2025-10-13T20:24:38.564" v="2211" actId="6549"/>
        <pc:sldMkLst>
          <pc:docMk/>
          <pc:sldMk cId="1038351183" sldId="288"/>
        </pc:sldMkLst>
        <pc:spChg chg="mod">
          <ac:chgData name="David Sabathne" userId="c9927703-a7f0-4a81-8807-bde565d9ceed" providerId="ADAL" clId="{3225AD36-7A6B-4019-B547-8865736E2A5D}" dt="2025-10-13T20:24:38.564" v="2211" actId="6549"/>
          <ac:spMkLst>
            <pc:docMk/>
            <pc:sldMk cId="1038351183" sldId="288"/>
            <ac:spMk id="3" creationId="{9BEA8735-F1DC-1DE6-0A38-429B2F660F8A}"/>
          </ac:spMkLst>
        </pc:spChg>
      </pc:sldChg>
      <pc:sldChg chg="modSp mod">
        <pc:chgData name="David Sabathne" userId="c9927703-a7f0-4a81-8807-bde565d9ceed" providerId="ADAL" clId="{3225AD36-7A6B-4019-B547-8865736E2A5D}" dt="2025-10-13T19:09:11.138" v="35" actId="20577"/>
        <pc:sldMkLst>
          <pc:docMk/>
          <pc:sldMk cId="3078994387" sldId="289"/>
        </pc:sldMkLst>
        <pc:spChg chg="mod">
          <ac:chgData name="David Sabathne" userId="c9927703-a7f0-4a81-8807-bde565d9ceed" providerId="ADAL" clId="{3225AD36-7A6B-4019-B547-8865736E2A5D}" dt="2025-10-13T19:09:11.138" v="35" actId="20577"/>
          <ac:spMkLst>
            <pc:docMk/>
            <pc:sldMk cId="3078994387" sldId="289"/>
            <ac:spMk id="9" creationId="{6FEC93CF-2672-7D78-F278-58C5E012E0DF}"/>
          </ac:spMkLst>
        </pc:spChg>
      </pc:sldChg>
      <pc:sldChg chg="addSp modSp mod">
        <pc:chgData name="David Sabathne" userId="c9927703-a7f0-4a81-8807-bde565d9ceed" providerId="ADAL" clId="{3225AD36-7A6B-4019-B547-8865736E2A5D}" dt="2025-10-13T20:19:28.451" v="2125" actId="20577"/>
        <pc:sldMkLst>
          <pc:docMk/>
          <pc:sldMk cId="954753018" sldId="290"/>
        </pc:sldMkLst>
        <pc:spChg chg="mod">
          <ac:chgData name="David Sabathne" userId="c9927703-a7f0-4a81-8807-bde565d9ceed" providerId="ADAL" clId="{3225AD36-7A6B-4019-B547-8865736E2A5D}" dt="2025-10-13T20:02:43.044" v="1589" actId="14100"/>
          <ac:spMkLst>
            <pc:docMk/>
            <pc:sldMk cId="954753018" sldId="290"/>
            <ac:spMk id="2" creationId="{5787CE53-0C5D-2779-60C3-812898EC519F}"/>
          </ac:spMkLst>
        </pc:spChg>
        <pc:spChg chg="mod">
          <ac:chgData name="David Sabathne" userId="c9927703-a7f0-4a81-8807-bde565d9ceed" providerId="ADAL" clId="{3225AD36-7A6B-4019-B547-8865736E2A5D}" dt="2025-10-13T20:19:28.451" v="2125" actId="20577"/>
          <ac:spMkLst>
            <pc:docMk/>
            <pc:sldMk cId="954753018" sldId="290"/>
            <ac:spMk id="3" creationId="{4E5C45A5-B9D7-0153-A6B9-F8233086854D}"/>
          </ac:spMkLst>
        </pc:spChg>
        <pc:picChg chg="add mod">
          <ac:chgData name="David Sabathne" userId="c9927703-a7f0-4a81-8807-bde565d9ceed" providerId="ADAL" clId="{3225AD36-7A6B-4019-B547-8865736E2A5D}" dt="2025-10-13T20:02:34.921" v="1588" actId="14100"/>
          <ac:picMkLst>
            <pc:docMk/>
            <pc:sldMk cId="954753018" sldId="290"/>
            <ac:picMk id="5" creationId="{18C246D9-69EF-9C56-62FD-1B5203403850}"/>
          </ac:picMkLst>
        </pc:picChg>
      </pc:sldChg>
      <pc:sldChg chg="addSp delSp modSp add mod">
        <pc:chgData name="David Sabathne" userId="c9927703-a7f0-4a81-8807-bde565d9ceed" providerId="ADAL" clId="{3225AD36-7A6B-4019-B547-8865736E2A5D}" dt="2025-10-13T20:00:02.175" v="1567" actId="1076"/>
        <pc:sldMkLst>
          <pc:docMk/>
          <pc:sldMk cId="2966834537" sldId="291"/>
        </pc:sldMkLst>
        <pc:spChg chg="mod">
          <ac:chgData name="David Sabathne" userId="c9927703-a7f0-4a81-8807-bde565d9ceed" providerId="ADAL" clId="{3225AD36-7A6B-4019-B547-8865736E2A5D}" dt="2025-10-13T20:00:02.175" v="1567" actId="1076"/>
          <ac:spMkLst>
            <pc:docMk/>
            <pc:sldMk cId="2966834537" sldId="291"/>
            <ac:spMk id="2" creationId="{4A4BAECF-4AD7-39EC-4641-46BB72482981}"/>
          </ac:spMkLst>
        </pc:spChg>
        <pc:graphicFrameChg chg="add mod modGraphic">
          <ac:chgData name="David Sabathne" userId="c9927703-a7f0-4a81-8807-bde565d9ceed" providerId="ADAL" clId="{3225AD36-7A6B-4019-B547-8865736E2A5D}" dt="2025-10-13T19:59:27.851" v="1566" actId="20577"/>
          <ac:graphicFrameMkLst>
            <pc:docMk/>
            <pc:sldMk cId="2966834537" sldId="291"/>
            <ac:graphicFrameMk id="3" creationId="{8C99B81C-BC8A-6C45-733D-C3E8C50B143D}"/>
          </ac:graphicFrameMkLst>
        </pc:graphicFrameChg>
        <pc:graphicFrameChg chg="del">
          <ac:chgData name="David Sabathne" userId="c9927703-a7f0-4a81-8807-bde565d9ceed" providerId="ADAL" clId="{3225AD36-7A6B-4019-B547-8865736E2A5D}" dt="2025-10-13T19:58:13.918" v="1541" actId="478"/>
          <ac:graphicFrameMkLst>
            <pc:docMk/>
            <pc:sldMk cId="2966834537" sldId="291"/>
            <ac:graphicFrameMk id="7" creationId="{6C9C4680-049A-0C76-E570-D16A417A74D8}"/>
          </ac:graphicFrameMkLst>
        </pc:graphicFrameChg>
      </pc:sldChg>
      <pc:sldMasterChg chg="delSldLayout">
        <pc:chgData name="David Sabathne" userId="c9927703-a7f0-4a81-8807-bde565d9ceed" providerId="ADAL" clId="{3225AD36-7A6B-4019-B547-8865736E2A5D}" dt="2025-10-13T20:20:13.126" v="2126" actId="47"/>
        <pc:sldMasterMkLst>
          <pc:docMk/>
          <pc:sldMasterMk cId="1556065105" sldId="2147483667"/>
        </pc:sldMasterMkLst>
        <pc:sldLayoutChg chg="del">
          <pc:chgData name="David Sabathne" userId="c9927703-a7f0-4a81-8807-bde565d9ceed" providerId="ADAL" clId="{3225AD36-7A6B-4019-B547-8865736E2A5D}" dt="2025-10-13T20:20:13.126" v="2126" actId="47"/>
          <pc:sldLayoutMkLst>
            <pc:docMk/>
            <pc:sldMasterMk cId="1556065105" sldId="2147483667"/>
            <pc:sldLayoutMk cId="1535595500" sldId="2147483684"/>
          </pc:sldLayoutMkLst>
        </pc:sldLayoutChg>
      </pc:sldMasterChg>
    </pc:docChg>
  </pc:docChgLst>
</pc:chgInfo>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https://westerndupagechamb-my.sharepoint.com/personal/dave_westerndupagechamber_com/Documents/Desktop/2025%20OSO/10.22.2025%20WIB%20Meeting/10.2025%20October%20OSO%20report%20data.xlsm"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Sheet1!$C$2:$O$2</cx:f>
        <cx:lvl ptCount="13">
          <cx:pt idx="0">ELA</cx:pt>
          <cx:pt idx="1">GED</cx:pt>
          <cx:pt idx="2">Certs &amp;
Degrees</cx:pt>
          <cx:pt idx="3">DRS</cx:pt>
          <cx:pt idx="4">JobLink
Account</cx:pt>
          <cx:pt idx="5">Veterans
Services</cx:pt>
          <cx:pt idx="6">CCAP</cx:pt>
          <cx:pt idx="7">Medicaid</cx:pt>
          <cx:pt idx="8">SNAP</cx:pt>
          <cx:pt idx="9">TANF</cx:pt>
          <cx:pt idx="10">SCSEP</cx:pt>
          <cx:pt idx="11">Career Services</cx:pt>
          <cx:pt idx="12">Training</cx:pt>
        </cx:lvl>
      </cx:strDim>
      <cx:numDim type="size">
        <cx:f dir="row">Sheet1!$C$3:$O$3</cx:f>
        <cx:lvl ptCount="13" formatCode="0">
          <cx:pt idx="0">10</cx:pt>
          <cx:pt idx="1">12</cx:pt>
          <cx:pt idx="2">131</cx:pt>
          <cx:pt idx="3">16</cx:pt>
          <cx:pt idx="4">80</cx:pt>
          <cx:pt idx="5">6</cx:pt>
          <cx:pt idx="6">17</cx:pt>
          <cx:pt idx="7">29</cx:pt>
          <cx:pt idx="8">30</cx:pt>
          <cx:pt idx="9">21</cx:pt>
          <cx:pt idx="10">27</cx:pt>
          <cx:pt idx="11">43</cx:pt>
          <cx:pt idx="12">19</cx:pt>
        </cx:lvl>
      </cx:numDim>
    </cx:data>
    <cx:data id="1">
      <cx:strDim type="cat">
        <cx:f dir="row">Sheet1!$C$2:$O$2</cx:f>
        <cx:lvl ptCount="13">
          <cx:pt idx="0">ELA</cx:pt>
          <cx:pt idx="1">GED</cx:pt>
          <cx:pt idx="2">Certs &amp;
Degrees</cx:pt>
          <cx:pt idx="3">DRS</cx:pt>
          <cx:pt idx="4">JobLink
Account</cx:pt>
          <cx:pt idx="5">Veterans
Services</cx:pt>
          <cx:pt idx="6">CCAP</cx:pt>
          <cx:pt idx="7">Medicaid</cx:pt>
          <cx:pt idx="8">SNAP</cx:pt>
          <cx:pt idx="9">TANF</cx:pt>
          <cx:pt idx="10">SCSEP</cx:pt>
          <cx:pt idx="11">Career Services</cx:pt>
          <cx:pt idx="12">Training</cx:pt>
        </cx:lvl>
      </cx:strDim>
      <cx:numDim type="size">
        <cx:f dir="row">Sheet1!$C$4:$O$4</cx:f>
        <cx:lvl ptCount="13" formatCode="0">
          <cx:pt idx="0">3</cx:pt>
          <cx:pt idx="1">10</cx:pt>
          <cx:pt idx="2">100</cx:pt>
          <cx:pt idx="3">21</cx:pt>
          <cx:pt idx="4">73</cx:pt>
          <cx:pt idx="5">5</cx:pt>
          <cx:pt idx="6">16</cx:pt>
          <cx:pt idx="7">30</cx:pt>
          <cx:pt idx="8">27</cx:pt>
          <cx:pt idx="9">17</cx:pt>
          <cx:pt idx="10">16</cx:pt>
          <cx:pt idx="11">44</cx:pt>
          <cx:pt idx="12">25</cx:pt>
        </cx:lvl>
      </cx:numDim>
    </cx:data>
  </cx:chartData>
  <cx:chart>
    <cx:title pos="t" align="ctr" overlay="0">
      <cx:tx>
        <cx:txData>
          <cx:v>August &amp; September 2025</cx:v>
        </cx:txData>
      </cx:tx>
      <cx:txPr>
        <a:bodyPr spcFirstLastPara="1" vertOverflow="ellipsis" horzOverflow="overflow" wrap="square" lIns="0" tIns="0" rIns="0" bIns="0" anchor="ctr" anchorCtr="1"/>
        <a:lstStyle/>
        <a:p>
          <a:pPr algn="ctr" rtl="0">
            <a:defRPr/>
          </a:pPr>
          <a:r>
            <a:rPr lang="en-US" sz="1400" b="1" i="0" u="none" strike="noStrike" baseline="0">
              <a:solidFill>
                <a:sysClr val="windowText" lastClr="000000">
                  <a:lumMod val="65000"/>
                  <a:lumOff val="35000"/>
                </a:sysClr>
              </a:solidFill>
              <a:latin typeface="Aptos Narrow" panose="02110004020202020204"/>
            </a:rPr>
            <a:t>August &amp; September 2025</a:t>
          </a:r>
        </a:p>
      </cx:txPr>
    </cx:title>
    <cx:plotArea>
      <cx:plotAreaRegion>
        <cx:series layoutId="sunburst" uniqueId="{A12FBE05-BC9F-4BEC-BA7C-5EAE0AEDAACF}" formatIdx="0">
          <cx:dataLabels pos="ctr">
            <cx:visibility seriesName="0" categoryName="1" value="0"/>
          </cx:dataLabels>
          <cx:dataId val="0"/>
        </cx:series>
        <cx:series layoutId="sunburst" hidden="1" uniqueId="{2CBBF166-E5F2-4997-AEF6-922B93CCEF38}" formatIdx="1">
          <cx:dataLabels pos="ctr">
            <cx:visibility seriesName="0" categoryName="1" value="0"/>
          </cx:dataLabels>
          <cx:dataId val="1"/>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10/13/2025</a:t>
            </a:fld>
            <a:endParaRPr lang="en-US"/>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16356-3B28-4AAF-8099-7941810E2475}" type="datetimeFigureOut">
              <a:rPr lang="en-US" smtClean="0"/>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DA344-5FA2-43F7-9D95-CA56C82B080A}" type="slidenum">
              <a:rPr lang="en-US" smtClean="0"/>
              <a:t>‹#›</a:t>
            </a:fld>
            <a:endParaRPr lang="en-US"/>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1</a:t>
            </a:fld>
            <a:endParaRPr lang="en-US"/>
          </a:p>
        </p:txBody>
      </p:sp>
    </p:spTree>
    <p:extLst>
      <p:ext uri="{BB962C8B-B14F-4D97-AF65-F5344CB8AC3E}">
        <p14:creationId xmlns:p14="http://schemas.microsoft.com/office/powerpoint/2010/main" val="69544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2</a:t>
            </a:fld>
            <a:endParaRPr lang="en-US"/>
          </a:p>
        </p:txBody>
      </p:sp>
    </p:spTree>
    <p:extLst>
      <p:ext uri="{BB962C8B-B14F-4D97-AF65-F5344CB8AC3E}">
        <p14:creationId xmlns:p14="http://schemas.microsoft.com/office/powerpoint/2010/main" val="372763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3</a:t>
            </a:fld>
            <a:endParaRPr lang="en-US"/>
          </a:p>
        </p:txBody>
      </p:sp>
    </p:spTree>
    <p:extLst>
      <p:ext uri="{BB962C8B-B14F-4D97-AF65-F5344CB8AC3E}">
        <p14:creationId xmlns:p14="http://schemas.microsoft.com/office/powerpoint/2010/main" val="123304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4</a:t>
            </a:fld>
            <a:endParaRPr lang="en-US"/>
          </a:p>
        </p:txBody>
      </p:sp>
    </p:spTree>
    <p:extLst>
      <p:ext uri="{BB962C8B-B14F-4D97-AF65-F5344CB8AC3E}">
        <p14:creationId xmlns:p14="http://schemas.microsoft.com/office/powerpoint/2010/main" val="46585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5DA344-5FA2-43F7-9D95-CA56C82B080A}" type="slidenum">
              <a:rPr lang="en-US" smtClean="0"/>
              <a:t>5</a:t>
            </a:fld>
            <a:endParaRPr lang="en-US"/>
          </a:p>
        </p:txBody>
      </p:sp>
    </p:spTree>
    <p:extLst>
      <p:ext uri="{BB962C8B-B14F-4D97-AF65-F5344CB8AC3E}">
        <p14:creationId xmlns:p14="http://schemas.microsoft.com/office/powerpoint/2010/main" val="398844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03E2BC-F23C-7998-2153-DB059C4BB6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CE1468-443A-4825-D1D2-4950B67AB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C3F8DF-C051-69A5-583A-63BE6482799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AEFC109-2BD5-751B-4751-E8DA32065934}"/>
              </a:ext>
            </a:extLst>
          </p:cNvPr>
          <p:cNvSpPr>
            <a:spLocks noGrp="1"/>
          </p:cNvSpPr>
          <p:nvPr>
            <p:ph type="sldNum" sz="quarter" idx="5"/>
          </p:nvPr>
        </p:nvSpPr>
        <p:spPr/>
        <p:txBody>
          <a:bodyPr/>
          <a:lstStyle/>
          <a:p>
            <a:fld id="{CC5DA344-5FA2-43F7-9D95-CA56C82B080A}" type="slidenum">
              <a:rPr lang="en-US" smtClean="0"/>
              <a:t>6</a:t>
            </a:fld>
            <a:endParaRPr lang="en-US"/>
          </a:p>
        </p:txBody>
      </p:sp>
    </p:spTree>
    <p:extLst>
      <p:ext uri="{BB962C8B-B14F-4D97-AF65-F5344CB8AC3E}">
        <p14:creationId xmlns:p14="http://schemas.microsoft.com/office/powerpoint/2010/main" val="3702612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C5DA344-5FA2-43F7-9D95-CA56C82B080A}" type="slidenum">
              <a:rPr lang="en-US" smtClean="0"/>
              <a:t>8</a:t>
            </a:fld>
            <a:endParaRPr lang="en-US"/>
          </a:p>
        </p:txBody>
      </p:sp>
    </p:spTree>
    <p:extLst>
      <p:ext uri="{BB962C8B-B14F-4D97-AF65-F5344CB8AC3E}">
        <p14:creationId xmlns:p14="http://schemas.microsoft.com/office/powerpoint/2010/main" val="2974415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B0DB3-A8FF-4ABB-9E2E-D960422260EB}"/>
              </a:ext>
            </a:extLst>
          </p:cNvPr>
          <p:cNvSpPr>
            <a:spLocks noGrp="1"/>
          </p:cNvSpPr>
          <p:nvPr>
            <p:ph type="ctrTitle"/>
          </p:nvPr>
        </p:nvSpPr>
        <p:spPr>
          <a:xfrm>
            <a:off x="1524000" y="1122363"/>
            <a:ext cx="9144000" cy="3025308"/>
          </a:xfrm>
        </p:spPr>
        <p:txBody>
          <a:bodyPr anchor="b">
            <a:normAutofit/>
          </a:bodyPr>
          <a:lstStyle>
            <a:lvl1pPr algn="ctr">
              <a:defRPr sz="6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8BEE0618-75D7-410F-859C-CDF53BC53E85}"/>
              </a:ext>
            </a:extLst>
          </p:cNvPr>
          <p:cNvSpPr>
            <a:spLocks noGrp="1"/>
          </p:cNvSpPr>
          <p:nvPr>
            <p:ph type="subTitle" idx="1"/>
          </p:nvPr>
        </p:nvSpPr>
        <p:spPr>
          <a:xfrm>
            <a:off x="1524000" y="4386729"/>
            <a:ext cx="9144000" cy="1135529"/>
          </a:xfrm>
        </p:spPr>
        <p:txBody>
          <a:bodyPr>
            <a:normAutofit/>
          </a:bodyPr>
          <a:lstStyle>
            <a:lvl1pPr marL="0" indent="0" algn="ctr">
              <a:lnSpc>
                <a:spcPct val="12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A5237F11-76DB-4DD9-9747-3F38D05BA0FE}"/>
              </a:ext>
            </a:extLst>
          </p:cNvPr>
          <p:cNvSpPr>
            <a:spLocks noGrp="1"/>
          </p:cNvSpPr>
          <p:nvPr>
            <p:ph type="dt" sz="half" idx="10"/>
          </p:nvPr>
        </p:nvSpPr>
        <p:spPr/>
        <p:txBody>
          <a:bodyPr/>
          <a:lstStyle/>
          <a:p>
            <a:fld id="{D6D8061D-18C3-4F4F-85EF-561633F58754}" type="datetimeFigureOut">
              <a:rPr lang="en-US" smtClean="0"/>
              <a:t>10/13/2025</a:t>
            </a:fld>
            <a:endParaRPr lang="en-US"/>
          </a:p>
        </p:txBody>
      </p:sp>
      <p:sp>
        <p:nvSpPr>
          <p:cNvPr id="5" name="Footer Placeholder 4">
            <a:extLst>
              <a:ext uri="{FF2B5EF4-FFF2-40B4-BE49-F238E27FC236}">
                <a16:creationId xmlns:a16="http://schemas.microsoft.com/office/drawing/2014/main" id="{3059F581-81B0-44B3-ABA5-A25CA4BAE4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10D591-ADCF-4300-8282-72AE357F3D2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411565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E5C77-55F8-4677-A96C-E6D3F5545D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064EF-ADDA-4943-8F87-A7469D7997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B0D493-D1E7-4358-95E9-B5B80A49E603}"/>
              </a:ext>
            </a:extLst>
          </p:cNvPr>
          <p:cNvSpPr>
            <a:spLocks noGrp="1"/>
          </p:cNvSpPr>
          <p:nvPr>
            <p:ph type="dt" sz="half" idx="10"/>
          </p:nvPr>
        </p:nvSpPr>
        <p:spPr/>
        <p:txBody>
          <a:bodyPr/>
          <a:lstStyle/>
          <a:p>
            <a:fld id="{D6D8061D-18C3-4F4F-85EF-561633F58754}" type="datetimeFigureOut">
              <a:rPr lang="en-US" smtClean="0"/>
              <a:t>10/13/2025</a:t>
            </a:fld>
            <a:endParaRPr lang="en-US"/>
          </a:p>
        </p:txBody>
      </p:sp>
      <p:sp>
        <p:nvSpPr>
          <p:cNvPr id="5" name="Footer Placeholder 4">
            <a:extLst>
              <a:ext uri="{FF2B5EF4-FFF2-40B4-BE49-F238E27FC236}">
                <a16:creationId xmlns:a16="http://schemas.microsoft.com/office/drawing/2014/main" id="{A6E98326-3276-4B9E-960F-10C6677BF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C3AC2-288D-4FEE-BF80-0EAEDDFAB049}"/>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61895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3333C6A-5417-40BD-BF7A-9405832237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43BCB45-B343-46F6-9718-AA0D68CED1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BDA2A4-FD34-4E17-908F-4367B1E644C3}"/>
              </a:ext>
            </a:extLst>
          </p:cNvPr>
          <p:cNvSpPr>
            <a:spLocks noGrp="1"/>
          </p:cNvSpPr>
          <p:nvPr>
            <p:ph type="dt" sz="half" idx="10"/>
          </p:nvPr>
        </p:nvSpPr>
        <p:spPr/>
        <p:txBody>
          <a:bodyPr/>
          <a:lstStyle/>
          <a:p>
            <a:fld id="{D6D8061D-18C3-4F4F-85EF-561633F58754}" type="datetimeFigureOut">
              <a:rPr lang="en-US" smtClean="0"/>
              <a:t>10/13/2025</a:t>
            </a:fld>
            <a:endParaRPr lang="en-US"/>
          </a:p>
        </p:txBody>
      </p:sp>
      <p:sp>
        <p:nvSpPr>
          <p:cNvPr id="5" name="Footer Placeholder 4">
            <a:extLst>
              <a:ext uri="{FF2B5EF4-FFF2-40B4-BE49-F238E27FC236}">
                <a16:creationId xmlns:a16="http://schemas.microsoft.com/office/drawing/2014/main" id="{93B87AE3-776D-451D-AA52-C06B747248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A0C4D5-BE1E-4D6A-9196-E0F9E42B2E1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4722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anchor="b" anchorCtr="0">
            <a:noAutofit/>
          </a:bodyPr>
          <a:lstStyle>
            <a:lvl1pPr algn="l">
              <a:defRPr sz="4400" cap="all" baseline="0">
                <a:solidFill>
                  <a:schemeClr val="accent1"/>
                </a:solidFill>
              </a:defRPr>
            </a:lvl1pPr>
          </a:lstStyle>
          <a:p>
            <a:r>
              <a:rPr lang="en-US" dirty="0"/>
              <a:t>Click to add title</a:t>
            </a:r>
          </a:p>
        </p:txBody>
      </p:sp>
      <p:sp>
        <p:nvSpPr>
          <p:cNvPr id="13" name="Picture Placeholder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1007240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8" name="Straight Connector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a:noAutofit/>
          </a:body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anchor="ctr" anchorCtr="0">
            <a:normAutofit/>
          </a:bodyPr>
          <a:lstStyle>
            <a:lvl1pPr marL="0" indent="0">
              <a:lnSpc>
                <a:spcPct val="150000"/>
              </a:lnSpc>
              <a:spcBef>
                <a:spcPts val="1000"/>
              </a:spcBef>
              <a:buNone/>
              <a:defRPr sz="1800"/>
            </a:lvl1pPr>
            <a:lvl2pPr marL="457200" indent="0">
              <a:lnSpc>
                <a:spcPct val="150000"/>
              </a:lnSpc>
              <a:spcBef>
                <a:spcPts val="1000"/>
              </a:spcBef>
              <a:buNone/>
              <a:defRPr sz="1600"/>
            </a:lvl2pPr>
            <a:lvl3pPr marL="914400" indent="0">
              <a:lnSpc>
                <a:spcPct val="150000"/>
              </a:lnSpc>
              <a:spcBef>
                <a:spcPts val="1000"/>
              </a:spcBef>
              <a:buNone/>
              <a:defRPr sz="1400"/>
            </a:lvl3pPr>
            <a:lvl4pPr marL="1371600" indent="0">
              <a:lnSpc>
                <a:spcPct val="150000"/>
              </a:lnSpc>
              <a:spcBef>
                <a:spcPts val="1000"/>
              </a:spcBef>
              <a:buNone/>
              <a:defRPr sz="1200"/>
            </a:lvl4pPr>
            <a:lvl5pPr marL="1828800" indent="0">
              <a:lnSpc>
                <a:spcPct val="150000"/>
              </a:lnSpc>
              <a:spcBef>
                <a:spcPts val="1000"/>
              </a:spcBef>
              <a:buNone/>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Picture Placeholder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10/13/2025</a:t>
            </a:fld>
            <a:endParaRPr lang="en-US"/>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25005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pictur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anchor="b">
            <a:noAutofit/>
          </a:bodyPr>
          <a:lstStyle>
            <a:lvl1pPr algn="ctr">
              <a:defRPr sz="4400"/>
            </a:lvl1pPr>
          </a:lstStyle>
          <a:p>
            <a:r>
              <a:rPr lang="en-US" dirty="0"/>
              <a:t>Click to add title</a:t>
            </a:r>
          </a:p>
        </p:txBody>
      </p:sp>
      <p:sp>
        <p:nvSpPr>
          <p:cNvPr id="8" name="Picture Placeholder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a:no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4056528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83CF0EA4-D201-44E7-3558-D05CB4233ECE}"/>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A643EA3-ACAA-539C-A041-266A895A2B1C}"/>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681E18B-2347-8DB6-2A7F-3EAC100A412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1215072" y="528320"/>
            <a:ext cx="5028566" cy="3354992"/>
          </a:xfrm>
        </p:spPr>
        <p:txBody>
          <a:bodyPr anchor="b">
            <a:no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215072" y="4027992"/>
            <a:ext cx="5028565" cy="1894972"/>
          </a:xfrm>
        </p:spPr>
        <p:txBody>
          <a:bodyPr>
            <a:noAutofit/>
          </a:bodyPr>
          <a:lstStyle>
            <a:lvl1pPr marL="0" indent="0" algn="l">
              <a:buNone/>
              <a:defRPr sz="1800" b="1"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7257326" y="-11576"/>
            <a:ext cx="4946249" cy="6903720"/>
          </a:xfrm>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txBody>
          <a:bodyPr tIns="274320" rIns="274320">
            <a:normAutofit/>
          </a:bodyPr>
          <a:lstStyle>
            <a:lvl1pPr marL="0" indent="0" algn="r">
              <a:buNone/>
              <a:defRPr sz="2000"/>
            </a:lvl1pPr>
          </a:lstStyle>
          <a:p>
            <a:r>
              <a:rPr lang="en-US"/>
              <a:t>Click icon to add picture</a:t>
            </a:r>
            <a:endParaRPr lang="en-US" dirty="0"/>
          </a:p>
        </p:txBody>
      </p:sp>
    </p:spTree>
    <p:extLst>
      <p:ext uri="{BB962C8B-B14F-4D97-AF65-F5344CB8AC3E}">
        <p14:creationId xmlns:p14="http://schemas.microsoft.com/office/powerpoint/2010/main" val="260937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anchor="b" anchorCtr="0">
            <a:noAutofit/>
          </a:bodyPr>
          <a:lstStyle>
            <a:lvl1pPr>
              <a:defRPr sz="3600"/>
            </a:lvl1pPr>
          </a:lstStyle>
          <a:p>
            <a:r>
              <a:rPr lang="en-US" dirty="0"/>
              <a:t>Click to add title</a:t>
            </a:r>
          </a:p>
        </p:txBody>
      </p:sp>
      <p:sp>
        <p:nvSpPr>
          <p:cNvPr id="12" name="Picture Placeholder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a:normAutofit/>
          </a:bodyPr>
          <a:lstStyle>
            <a:lvl1pPr marL="0" indent="0" algn="ctr">
              <a:buNone/>
              <a:defRPr sz="2000"/>
            </a:lvl1pPr>
          </a:lstStyle>
          <a:p>
            <a:r>
              <a:rPr lang="en-US"/>
              <a:t>Click icon to add picture</a:t>
            </a:r>
            <a:endParaRPr lang="en-US" dirty="0"/>
          </a:p>
        </p:txBody>
      </p:sp>
      <p:sp>
        <p:nvSpPr>
          <p:cNvPr id="11" name="Content Placeholder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a:normAutofit/>
          </a:bodyPr>
          <a:lstStyle>
            <a:lvl1pPr marL="228600" indent="-228600">
              <a:spcBef>
                <a:spcPts val="1000"/>
              </a:spcBef>
              <a:spcAft>
                <a:spcPts val="1500"/>
              </a:spcAft>
              <a:buFont typeface="Arial" panose="020B0604020202020204" pitchFamily="34" charset="0"/>
              <a:buChar char="•"/>
              <a:defRPr sz="1800"/>
            </a:lvl1pPr>
            <a:lvl2pPr>
              <a:spcBef>
                <a:spcPts val="1000"/>
              </a:spcBef>
              <a:spcAft>
                <a:spcPts val="1500"/>
              </a:spcAft>
              <a:defRPr sz="1800"/>
            </a:lvl2pPr>
            <a:lvl3pPr>
              <a:spcBef>
                <a:spcPts val="1000"/>
              </a:spcBef>
              <a:spcAft>
                <a:spcPts val="1500"/>
              </a:spcAft>
              <a:defRPr sz="1800"/>
            </a:lvl3pPr>
            <a:lvl4pPr>
              <a:spcBef>
                <a:spcPts val="1000"/>
              </a:spcBef>
              <a:spcAft>
                <a:spcPts val="1500"/>
              </a:spcAft>
              <a:defRPr sz="1800"/>
            </a:lvl4pPr>
            <a:lvl5pPr>
              <a:spcBef>
                <a:spcPts val="1000"/>
              </a:spcBef>
              <a:spcAft>
                <a:spcPts val="15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2374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a:normAutofit/>
          </a:bodyPr>
          <a:lstStyle>
            <a:lvl1pPr marL="0" indent="0">
              <a:buNone/>
              <a:defRPr sz="2000"/>
            </a:lvl1pPr>
          </a:lstStyle>
          <a:p>
            <a:r>
              <a:rPr lang="en-US"/>
              <a:t>Click icon to add picture</a:t>
            </a:r>
            <a:endParaRPr lang="en-US" dirty="0"/>
          </a:p>
        </p:txBody>
      </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anchor="b">
            <a:noAutofit/>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anchor="t" anchorCtr="0">
            <a:normAutofit/>
          </a:bodyPr>
          <a:lstStyle>
            <a:lvl1pPr marL="0" indent="0">
              <a:spcBef>
                <a:spcPts val="1000"/>
              </a:spcBef>
              <a:buNone/>
              <a:defRPr sz="1800">
                <a:solidFill>
                  <a:schemeClr val="tx1"/>
                </a:solidFill>
              </a:defRPr>
            </a:lvl1pPr>
            <a:lvl2pPr>
              <a:spcBef>
                <a:spcPts val="1000"/>
              </a:spcBef>
              <a:defRPr sz="1600">
                <a:solidFill>
                  <a:schemeClr val="tx1"/>
                </a:solidFill>
              </a:defRPr>
            </a:lvl2pPr>
            <a:lvl3pPr>
              <a:spcBef>
                <a:spcPts val="1000"/>
              </a:spcBef>
              <a:defRPr sz="1400">
                <a:solidFill>
                  <a:schemeClr val="tx1"/>
                </a:solidFill>
              </a:defRPr>
            </a:lvl3pPr>
            <a:lvl4pPr>
              <a:spcBef>
                <a:spcPts val="1000"/>
              </a:spcBef>
              <a:defRPr sz="1200">
                <a:solidFill>
                  <a:schemeClr val="tx1"/>
                </a:solidFill>
              </a:defRPr>
            </a:lvl4pPr>
            <a:lvl5pPr>
              <a:spcBef>
                <a:spcPts val="1000"/>
              </a:spcBef>
              <a:defRPr sz="1200">
                <a:solidFill>
                  <a:schemeClr val="tx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5396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75558-A264-444E-829B-51AAE6B4BFCE}"/>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08D9373-37D1-4135-8D34-755E139F79DD}"/>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55E4A6B-1966-4E57-9FB8-8B111E97BC11}"/>
              </a:ext>
            </a:extLst>
          </p:cNvPr>
          <p:cNvSpPr>
            <a:spLocks noGrp="1"/>
          </p:cNvSpPr>
          <p:nvPr>
            <p:ph type="dt" sz="half" idx="10"/>
          </p:nvPr>
        </p:nvSpPr>
        <p:spPr/>
        <p:txBody>
          <a:bodyPr/>
          <a:lstStyle/>
          <a:p>
            <a:fld id="{D6D8061D-18C3-4F4F-85EF-561633F58754}" type="datetimeFigureOut">
              <a:rPr lang="en-US" smtClean="0"/>
              <a:t>10/13/2025</a:t>
            </a:fld>
            <a:endParaRPr lang="en-US"/>
          </a:p>
        </p:txBody>
      </p:sp>
      <p:sp>
        <p:nvSpPr>
          <p:cNvPr id="5" name="Footer Placeholder 4">
            <a:extLst>
              <a:ext uri="{FF2B5EF4-FFF2-40B4-BE49-F238E27FC236}">
                <a16:creationId xmlns:a16="http://schemas.microsoft.com/office/drawing/2014/main" id="{133FC3DD-F2BE-41FF-895B-00129AAB1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F830C-8424-4FAF-A011-605AE1D147FC}"/>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2667895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A1BE8-ECC1-4027-B16E-C7BECCA9DF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246C7E1-471A-46AA-8068-98E68C0C20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F7C9F8F-EC48-4D16-B4C6-023A7B607BE6}"/>
              </a:ext>
            </a:extLst>
          </p:cNvPr>
          <p:cNvSpPr>
            <a:spLocks noGrp="1"/>
          </p:cNvSpPr>
          <p:nvPr>
            <p:ph type="dt" sz="half" idx="10"/>
          </p:nvPr>
        </p:nvSpPr>
        <p:spPr/>
        <p:txBody>
          <a:bodyPr/>
          <a:lstStyle/>
          <a:p>
            <a:fld id="{D6D8061D-18C3-4F4F-85EF-561633F58754}" type="datetimeFigureOut">
              <a:rPr lang="en-US" smtClean="0"/>
              <a:t>10/13/2025</a:t>
            </a:fld>
            <a:endParaRPr lang="en-US"/>
          </a:p>
        </p:txBody>
      </p:sp>
      <p:sp>
        <p:nvSpPr>
          <p:cNvPr id="5" name="Footer Placeholder 4">
            <a:extLst>
              <a:ext uri="{FF2B5EF4-FFF2-40B4-BE49-F238E27FC236}">
                <a16:creationId xmlns:a16="http://schemas.microsoft.com/office/drawing/2014/main" id="{B79FA5B3-F726-417B-932A-B93E0C8F5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7D21F1-1A24-43EA-AB09-3024C491E8FB}"/>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535638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16569-B648-4D50-BEB8-E8DAE24D68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0831B3-A1FD-470C-BEEE-4CFB441502DD}"/>
              </a:ext>
            </a:extLst>
          </p:cNvPr>
          <p:cNvSpPr>
            <a:spLocks noGrp="1"/>
          </p:cNvSpPr>
          <p:nvPr>
            <p:ph sz="half" idx="1"/>
          </p:nvPr>
        </p:nvSpPr>
        <p:spPr>
          <a:xfrm>
            <a:off x="838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1F34A17-C244-438C-9AE3-FB9B3CE3BD8F}"/>
              </a:ext>
            </a:extLst>
          </p:cNvPr>
          <p:cNvSpPr>
            <a:spLocks noGrp="1"/>
          </p:cNvSpPr>
          <p:nvPr>
            <p:ph sz="half" idx="2"/>
          </p:nvPr>
        </p:nvSpPr>
        <p:spPr>
          <a:xfrm>
            <a:off x="6172200" y="1924493"/>
            <a:ext cx="5181600" cy="42524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4CFA3AA-3FC1-4B98-8F99-1726F1AC0A38}"/>
              </a:ext>
            </a:extLst>
          </p:cNvPr>
          <p:cNvSpPr>
            <a:spLocks noGrp="1"/>
          </p:cNvSpPr>
          <p:nvPr>
            <p:ph type="dt" sz="half" idx="10"/>
          </p:nvPr>
        </p:nvSpPr>
        <p:spPr/>
        <p:txBody>
          <a:bodyPr/>
          <a:lstStyle/>
          <a:p>
            <a:fld id="{D6D8061D-18C3-4F4F-85EF-561633F58754}" type="datetimeFigureOut">
              <a:rPr lang="en-US" smtClean="0"/>
              <a:t>10/13/2025</a:t>
            </a:fld>
            <a:endParaRPr lang="en-US"/>
          </a:p>
        </p:txBody>
      </p:sp>
      <p:sp>
        <p:nvSpPr>
          <p:cNvPr id="6" name="Footer Placeholder 5">
            <a:extLst>
              <a:ext uri="{FF2B5EF4-FFF2-40B4-BE49-F238E27FC236}">
                <a16:creationId xmlns:a16="http://schemas.microsoft.com/office/drawing/2014/main" id="{1CE10883-BACC-41A1-9067-ECFDB937D7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7660A2-13C9-4432-A6EB-A4FF3D78F15F}"/>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208121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7C843-C993-4E9C-80DD-3620816E56A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91A8E3-B066-4511-9C6E-A3435B64DD88}"/>
              </a:ext>
            </a:extLst>
          </p:cNvPr>
          <p:cNvSpPr>
            <a:spLocks noGrp="1"/>
          </p:cNvSpPr>
          <p:nvPr>
            <p:ph type="body" idx="1"/>
          </p:nvPr>
        </p:nvSpPr>
        <p:spPr>
          <a:xfrm>
            <a:off x="839788" y="1734325"/>
            <a:ext cx="5157787"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86B63-4102-4802-94D7-F138F80F3E19}"/>
              </a:ext>
            </a:extLst>
          </p:cNvPr>
          <p:cNvSpPr>
            <a:spLocks noGrp="1"/>
          </p:cNvSpPr>
          <p:nvPr>
            <p:ph sz="half" idx="2"/>
          </p:nvPr>
        </p:nvSpPr>
        <p:spPr>
          <a:xfrm>
            <a:off x="839788" y="2558237"/>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C924765-08A7-4A60-86DC-DC420F60BBAE}"/>
              </a:ext>
            </a:extLst>
          </p:cNvPr>
          <p:cNvSpPr>
            <a:spLocks noGrp="1"/>
          </p:cNvSpPr>
          <p:nvPr>
            <p:ph type="body" sz="quarter" idx="3"/>
          </p:nvPr>
        </p:nvSpPr>
        <p:spPr>
          <a:xfrm>
            <a:off x="6172200" y="1734325"/>
            <a:ext cx="5183188" cy="823912"/>
          </a:xfrm>
        </p:spPr>
        <p:txBody>
          <a:bodyPr anchor="b">
            <a:normAutofit/>
          </a:bodyPr>
          <a:lstStyle>
            <a:lvl1pPr marL="0" indent="0">
              <a:buNone/>
              <a:defRPr sz="20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AA2795-EFB6-4000-8F25-FBB62646C0CD}"/>
              </a:ext>
            </a:extLst>
          </p:cNvPr>
          <p:cNvSpPr>
            <a:spLocks noGrp="1"/>
          </p:cNvSpPr>
          <p:nvPr>
            <p:ph sz="quarter" idx="4"/>
          </p:nvPr>
        </p:nvSpPr>
        <p:spPr>
          <a:xfrm>
            <a:off x="6172200" y="2558237"/>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942CFB-FE12-494A-9C41-3CB90F07BDAA}"/>
              </a:ext>
            </a:extLst>
          </p:cNvPr>
          <p:cNvSpPr>
            <a:spLocks noGrp="1"/>
          </p:cNvSpPr>
          <p:nvPr>
            <p:ph type="dt" sz="half" idx="10"/>
          </p:nvPr>
        </p:nvSpPr>
        <p:spPr/>
        <p:txBody>
          <a:bodyPr/>
          <a:lstStyle/>
          <a:p>
            <a:fld id="{D6D8061D-18C3-4F4F-85EF-561633F58754}" type="datetimeFigureOut">
              <a:rPr lang="en-US" smtClean="0"/>
              <a:t>10/13/2025</a:t>
            </a:fld>
            <a:endParaRPr lang="en-US"/>
          </a:p>
        </p:txBody>
      </p:sp>
      <p:sp>
        <p:nvSpPr>
          <p:cNvPr id="8" name="Footer Placeholder 7">
            <a:extLst>
              <a:ext uri="{FF2B5EF4-FFF2-40B4-BE49-F238E27FC236}">
                <a16:creationId xmlns:a16="http://schemas.microsoft.com/office/drawing/2014/main" id="{6C3A07E3-59E1-4EBD-9687-4B6ABE96AC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F7BB23-7539-4674-8B66-ACEFF94686CE}"/>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877208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841DB-C73C-4968-B434-A6AA14DAF6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8152BF-92C7-4BF5-A9DB-16A0BF0F5F5D}"/>
              </a:ext>
            </a:extLst>
          </p:cNvPr>
          <p:cNvSpPr>
            <a:spLocks noGrp="1"/>
          </p:cNvSpPr>
          <p:nvPr>
            <p:ph type="dt" sz="half" idx="10"/>
          </p:nvPr>
        </p:nvSpPr>
        <p:spPr/>
        <p:txBody>
          <a:bodyPr/>
          <a:lstStyle/>
          <a:p>
            <a:fld id="{D6D8061D-18C3-4F4F-85EF-561633F58754}" type="datetimeFigureOut">
              <a:rPr lang="en-US" smtClean="0"/>
              <a:t>10/13/2025</a:t>
            </a:fld>
            <a:endParaRPr lang="en-US"/>
          </a:p>
        </p:txBody>
      </p:sp>
      <p:sp>
        <p:nvSpPr>
          <p:cNvPr id="4" name="Footer Placeholder 3">
            <a:extLst>
              <a:ext uri="{FF2B5EF4-FFF2-40B4-BE49-F238E27FC236}">
                <a16:creationId xmlns:a16="http://schemas.microsoft.com/office/drawing/2014/main" id="{C1289DB7-F492-4037-A439-D70F7E5565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FA96F1-8B8A-4E83-B3C2-E10DE522AD30}"/>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40498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031033-9688-463F-9614-47F2F5BC6BF7}"/>
              </a:ext>
            </a:extLst>
          </p:cNvPr>
          <p:cNvSpPr>
            <a:spLocks noGrp="1"/>
          </p:cNvSpPr>
          <p:nvPr>
            <p:ph type="dt" sz="half" idx="10"/>
          </p:nvPr>
        </p:nvSpPr>
        <p:spPr/>
        <p:txBody>
          <a:bodyPr/>
          <a:lstStyle/>
          <a:p>
            <a:fld id="{D6D8061D-18C3-4F4F-85EF-561633F58754}" type="datetimeFigureOut">
              <a:rPr lang="en-US" smtClean="0"/>
              <a:t>10/13/2025</a:t>
            </a:fld>
            <a:endParaRPr lang="en-US"/>
          </a:p>
        </p:txBody>
      </p:sp>
      <p:sp>
        <p:nvSpPr>
          <p:cNvPr id="3" name="Footer Placeholder 2">
            <a:extLst>
              <a:ext uri="{FF2B5EF4-FFF2-40B4-BE49-F238E27FC236}">
                <a16:creationId xmlns:a16="http://schemas.microsoft.com/office/drawing/2014/main" id="{085B8DB2-C14B-45AC-ACAF-8702DF59C6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1DA57-8D4E-4075-9460-4F03DF8AABA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762831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E2C-9DAA-489D-AC88-15CBBA8A9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EE124BE-E494-445A-A4FB-A2A8F28F0C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2446DE-9A32-4774-9F7C-86678CA90E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00115D-61B3-46D0-B4D3-30C374B526CF}"/>
              </a:ext>
            </a:extLst>
          </p:cNvPr>
          <p:cNvSpPr>
            <a:spLocks noGrp="1"/>
          </p:cNvSpPr>
          <p:nvPr>
            <p:ph type="dt" sz="half" idx="10"/>
          </p:nvPr>
        </p:nvSpPr>
        <p:spPr/>
        <p:txBody>
          <a:bodyPr/>
          <a:lstStyle/>
          <a:p>
            <a:fld id="{D6D8061D-18C3-4F4F-85EF-561633F58754}" type="datetimeFigureOut">
              <a:rPr lang="en-US" smtClean="0"/>
              <a:t>10/13/2025</a:t>
            </a:fld>
            <a:endParaRPr lang="en-US"/>
          </a:p>
        </p:txBody>
      </p:sp>
      <p:sp>
        <p:nvSpPr>
          <p:cNvPr id="6" name="Footer Placeholder 5">
            <a:extLst>
              <a:ext uri="{FF2B5EF4-FFF2-40B4-BE49-F238E27FC236}">
                <a16:creationId xmlns:a16="http://schemas.microsoft.com/office/drawing/2014/main" id="{EF3C2AFC-D0F8-469F-B1E0-123C2E066E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B9BCDA-9EF7-4531-8021-AF7B30751516}"/>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7199839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E558-F89F-4688-94E5-77F37D49F1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CD35AF-8CA2-49BB-BAE9-F29A0186EC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5CAA98-55BD-4118-A8AF-D603060784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BFF4C5-82A8-4AD8-B7E2-2882F657683C}"/>
              </a:ext>
            </a:extLst>
          </p:cNvPr>
          <p:cNvSpPr>
            <a:spLocks noGrp="1"/>
          </p:cNvSpPr>
          <p:nvPr>
            <p:ph type="dt" sz="half" idx="10"/>
          </p:nvPr>
        </p:nvSpPr>
        <p:spPr/>
        <p:txBody>
          <a:bodyPr/>
          <a:lstStyle/>
          <a:p>
            <a:fld id="{D6D8061D-18C3-4F4F-85EF-561633F58754}" type="datetimeFigureOut">
              <a:rPr lang="en-US" smtClean="0"/>
              <a:t>10/13/2025</a:t>
            </a:fld>
            <a:endParaRPr lang="en-US"/>
          </a:p>
        </p:txBody>
      </p:sp>
      <p:sp>
        <p:nvSpPr>
          <p:cNvPr id="6" name="Footer Placeholder 5">
            <a:extLst>
              <a:ext uri="{FF2B5EF4-FFF2-40B4-BE49-F238E27FC236}">
                <a16:creationId xmlns:a16="http://schemas.microsoft.com/office/drawing/2014/main" id="{3860B401-B64F-417B-8AD6-581A22E5E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24BD4C-7149-44BF-8150-F72CAA95A56D}"/>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97966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4436E0F2-A64B-471E-93C0-8DFE08CC57C8}"/>
              </a:ext>
            </a:extLst>
          </p:cNvPr>
          <p:cNvCxnSpPr>
            <a:cxnSpLocks/>
          </p:cNvCxnSpPr>
          <p:nvPr/>
        </p:nvCxnSpPr>
        <p:spPr>
          <a:xfrm flipH="1">
            <a:off x="0" y="0"/>
            <a:ext cx="3119718" cy="68580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C1E3AB1-2A8C-4607-9FAE-D8BDB280FE1A}"/>
              </a:ext>
            </a:extLst>
          </p:cNvPr>
          <p:cNvCxnSpPr>
            <a:cxnSpLocks/>
          </p:cNvCxnSpPr>
          <p:nvPr/>
        </p:nvCxnSpPr>
        <p:spPr>
          <a:xfrm flipH="1">
            <a:off x="0" y="0"/>
            <a:ext cx="903768" cy="65436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6D66059-832F-40B6-A35F-F56C8F38A1E7}"/>
              </a:ext>
            </a:extLst>
          </p:cNvPr>
          <p:cNvCxnSpPr>
            <a:cxnSpLocks/>
          </p:cNvCxnSpPr>
          <p:nvPr/>
        </p:nvCxnSpPr>
        <p:spPr>
          <a:xfrm flipH="1" flipV="1">
            <a:off x="-42863" y="5791200"/>
            <a:ext cx="6286501" cy="1066801"/>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15E2ED-7EA9-448D-83FA-54C3DF9723BD}"/>
              </a:ext>
            </a:extLst>
          </p:cNvPr>
          <p:cNvCxnSpPr>
            <a:cxnSpLocks/>
          </p:cNvCxnSpPr>
          <p:nvPr/>
        </p:nvCxnSpPr>
        <p:spPr>
          <a:xfrm flipH="1">
            <a:off x="8462964" y="5848350"/>
            <a:ext cx="3729036" cy="100965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0595356-EABD-4767-AC9D-EA21FF115EC0}"/>
              </a:ext>
            </a:extLst>
          </p:cNvPr>
          <p:cNvCxnSpPr>
            <a:cxnSpLocks/>
          </p:cNvCxnSpPr>
          <p:nvPr/>
        </p:nvCxnSpPr>
        <p:spPr>
          <a:xfrm flipH="1">
            <a:off x="11543158" y="1647825"/>
            <a:ext cx="648842" cy="52101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8CD9F06-9628-469C-B788-A894E3E08281}"/>
              </a:ext>
            </a:extLst>
          </p:cNvPr>
          <p:cNvCxnSpPr>
            <a:cxnSpLocks/>
          </p:cNvCxnSpPr>
          <p:nvPr/>
        </p:nvCxnSpPr>
        <p:spPr>
          <a:xfrm flipH="1" flipV="1">
            <a:off x="10781554" y="0"/>
            <a:ext cx="1410446" cy="4258340"/>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550A431-0B61-421B-B4B7-24C0CFF0F938}"/>
              </a:ext>
            </a:extLst>
          </p:cNvPr>
          <p:cNvCxnSpPr>
            <a:cxnSpLocks/>
          </p:cNvCxnSpPr>
          <p:nvPr/>
        </p:nvCxnSpPr>
        <p:spPr>
          <a:xfrm flipH="1" flipV="1">
            <a:off x="6529388" y="-4763"/>
            <a:ext cx="5662612" cy="931975"/>
          </a:xfrm>
          <a:prstGeom prst="line">
            <a:avLst/>
          </a:prstGeom>
          <a:ln w="12700">
            <a:solidFill>
              <a:schemeClr val="accent2">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675B94C5-D205-4339-B029-5D0FD2E5F3DB}"/>
              </a:ext>
            </a:extLst>
          </p:cNvPr>
          <p:cNvSpPr>
            <a:spLocks noGrp="1"/>
          </p:cNvSpPr>
          <p:nvPr>
            <p:ph type="title"/>
          </p:nvPr>
        </p:nvSpPr>
        <p:spPr>
          <a:xfrm>
            <a:off x="1143000" y="533401"/>
            <a:ext cx="9906000" cy="13821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096DC5C-BD34-4CE4-8AA7-A6A4B9516F8F}"/>
              </a:ext>
            </a:extLst>
          </p:cNvPr>
          <p:cNvSpPr>
            <a:spLocks noGrp="1"/>
          </p:cNvSpPr>
          <p:nvPr>
            <p:ph type="body" idx="1"/>
          </p:nvPr>
        </p:nvSpPr>
        <p:spPr>
          <a:xfrm>
            <a:off x="1143000" y="2009554"/>
            <a:ext cx="9906000" cy="40244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1F192A7-D622-449D-9FC2-48FDE4D690F1}"/>
              </a:ext>
            </a:extLst>
          </p:cNvPr>
          <p:cNvSpPr>
            <a:spLocks noGrp="1"/>
          </p:cNvSpPr>
          <p:nvPr>
            <p:ph type="dt" sz="half" idx="2"/>
          </p:nvPr>
        </p:nvSpPr>
        <p:spPr>
          <a:xfrm>
            <a:off x="7337102" y="6398878"/>
            <a:ext cx="4193908"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D6D8061D-18C3-4F4F-85EF-561633F58754}" type="datetimeFigureOut">
              <a:rPr lang="en-US" smtClean="0"/>
              <a:t>10/13/2025</a:t>
            </a:fld>
            <a:endParaRPr lang="en-US"/>
          </a:p>
        </p:txBody>
      </p:sp>
      <p:sp>
        <p:nvSpPr>
          <p:cNvPr id="5" name="Footer Placeholder 4">
            <a:extLst>
              <a:ext uri="{FF2B5EF4-FFF2-40B4-BE49-F238E27FC236}">
                <a16:creationId xmlns:a16="http://schemas.microsoft.com/office/drawing/2014/main" id="{8435B93C-2BE9-4847-BFE5-D3CBCC6E948C}"/>
              </a:ext>
            </a:extLst>
          </p:cNvPr>
          <p:cNvSpPr>
            <a:spLocks noGrp="1"/>
          </p:cNvSpPr>
          <p:nvPr>
            <p:ph type="ftr" sz="quarter" idx="3"/>
          </p:nvPr>
        </p:nvSpPr>
        <p:spPr>
          <a:xfrm>
            <a:off x="154429" y="6398878"/>
            <a:ext cx="4497315" cy="365125"/>
          </a:xfrm>
          <a:prstGeom prst="rect">
            <a:avLst/>
          </a:prstGeom>
        </p:spPr>
        <p:txBody>
          <a:bodyPr vert="horz" lIns="91440" tIns="45720" rIns="91440" bIns="45720" rtlCol="0" anchor="ctr">
            <a:normAutofit/>
          </a:bodyPr>
          <a:lstStyle>
            <a:lvl1pPr algn="l">
              <a:defRPr sz="1200" b="1" spc="30" baseline="0">
                <a:solidFill>
                  <a:schemeClr val="tx2"/>
                </a:solidFill>
                <a:latin typeface="+mj-lt"/>
              </a:defRPr>
            </a:lvl1pPr>
          </a:lstStyle>
          <a:p>
            <a:endParaRPr lang="en-US"/>
          </a:p>
        </p:txBody>
      </p:sp>
      <p:sp>
        <p:nvSpPr>
          <p:cNvPr id="6" name="Slide Number Placeholder 5">
            <a:extLst>
              <a:ext uri="{FF2B5EF4-FFF2-40B4-BE49-F238E27FC236}">
                <a16:creationId xmlns:a16="http://schemas.microsoft.com/office/drawing/2014/main" id="{ADF70A99-395E-4F22-8AAB-6C7EE743D7D5}"/>
              </a:ext>
            </a:extLst>
          </p:cNvPr>
          <p:cNvSpPr>
            <a:spLocks noGrp="1"/>
          </p:cNvSpPr>
          <p:nvPr>
            <p:ph type="sldNum" sz="quarter" idx="4"/>
          </p:nvPr>
        </p:nvSpPr>
        <p:spPr>
          <a:xfrm>
            <a:off x="11602477" y="6398878"/>
            <a:ext cx="470887" cy="365125"/>
          </a:xfrm>
          <a:prstGeom prst="rect">
            <a:avLst/>
          </a:prstGeom>
        </p:spPr>
        <p:txBody>
          <a:bodyPr vert="horz" lIns="91440" tIns="45720" rIns="91440" bIns="45720" rtlCol="0" anchor="ctr">
            <a:normAutofit/>
          </a:bodyPr>
          <a:lstStyle>
            <a:lvl1pPr algn="r">
              <a:defRPr sz="1100">
                <a:solidFill>
                  <a:schemeClr val="tx2"/>
                </a:solidFill>
                <a:latin typeface="+mn-lt"/>
              </a:defRPr>
            </a:lvl1pPr>
          </a:lstStyle>
          <a:p>
            <a:fld id="{CBD12358-51D2-46B3-9BDE-DF29528B9454}" type="slidenum">
              <a:rPr lang="en-US" smtClean="0"/>
              <a:t>‹#›</a:t>
            </a:fld>
            <a:endParaRPr lang="en-US"/>
          </a:p>
        </p:txBody>
      </p:sp>
    </p:spTree>
    <p:extLst>
      <p:ext uri="{BB962C8B-B14F-4D97-AF65-F5344CB8AC3E}">
        <p14:creationId xmlns:p14="http://schemas.microsoft.com/office/powerpoint/2010/main" val="1556065105"/>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91" r:id="rId17"/>
  </p:sldLayoutIdLst>
  <p:txStyles>
    <p:titleStyle>
      <a:lvl1pPr algn="l" defTabSz="914400" rtl="0" eaLnBrk="1" latinLnBrk="0" hangingPunct="1">
        <a:lnSpc>
          <a:spcPct val="90000"/>
        </a:lnSpc>
        <a:spcBef>
          <a:spcPct val="0"/>
        </a:spcBef>
        <a:buNone/>
        <a:defRPr sz="4400" i="1" kern="1200" cap="all"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SzPct val="80000"/>
        <a:buFont typeface="Arial" panose="020B0604020202020204" pitchFamily="34" charset="0"/>
        <a:buChar char="•"/>
        <a:defRPr sz="20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SzPct val="80000"/>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SzPct val="80000"/>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36">
          <p15:clr>
            <a:srgbClr val="F26B43"/>
          </p15:clr>
        </p15:guide>
        <p15:guide id="4" orient="horz" pos="3984">
          <p15:clr>
            <a:srgbClr val="F26B43"/>
          </p15:clr>
        </p15:guide>
        <p15:guide id="5" pos="336">
          <p15:clr>
            <a:srgbClr val="F26B43"/>
          </p15:clr>
        </p15:guide>
        <p15:guide id="6" pos="7344">
          <p15:clr>
            <a:srgbClr val="F26B43"/>
          </p15:clr>
        </p15:guide>
        <p15:guide id="7" pos="720">
          <p15:clr>
            <a:srgbClr val="F26B43"/>
          </p15:clr>
        </p15:guide>
        <p15:guide id="8" pos="69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5.png"/><Relationship Id="rId4" Type="http://schemas.microsoft.com/office/2014/relationships/chartEx" Target="../charts/chartEx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FEC93CF-2672-7D78-F278-58C5E012E0DF}"/>
              </a:ext>
            </a:extLst>
          </p:cNvPr>
          <p:cNvSpPr>
            <a:spLocks noGrp="1"/>
          </p:cNvSpPr>
          <p:nvPr>
            <p:ph type="ctrTitle"/>
          </p:nvPr>
        </p:nvSpPr>
        <p:spPr>
          <a:xfrm>
            <a:off x="857468" y="486137"/>
            <a:ext cx="5427584" cy="4040143"/>
          </a:xfrm>
        </p:spPr>
        <p:txBody>
          <a:bodyPr/>
          <a:lstStyle/>
          <a:p>
            <a:r>
              <a:rPr lang="en-US" dirty="0">
                <a:solidFill>
                  <a:schemeClr val="tx2">
                    <a:lumMod val="75000"/>
                    <a:lumOff val="25000"/>
                  </a:schemeClr>
                </a:solidFill>
              </a:rPr>
              <a:t>Worknet Dupage</a:t>
            </a:r>
            <a:br>
              <a:rPr lang="en-US" dirty="0">
                <a:solidFill>
                  <a:schemeClr val="tx2">
                    <a:lumMod val="75000"/>
                    <a:lumOff val="25000"/>
                  </a:schemeClr>
                </a:solidFill>
              </a:rPr>
            </a:br>
            <a:br>
              <a:rPr lang="en-US" dirty="0">
                <a:solidFill>
                  <a:schemeClr val="tx2">
                    <a:lumMod val="75000"/>
                    <a:lumOff val="25000"/>
                  </a:schemeClr>
                </a:solidFill>
              </a:rPr>
            </a:br>
            <a:r>
              <a:rPr lang="en-US" sz="3200" b="1" dirty="0">
                <a:solidFill>
                  <a:schemeClr val="tx2">
                    <a:lumMod val="75000"/>
                    <a:lumOff val="25000"/>
                  </a:schemeClr>
                </a:solidFill>
              </a:rPr>
              <a:t>One Stop Operator</a:t>
            </a:r>
            <a:br>
              <a:rPr lang="en-US" sz="3200" dirty="0">
                <a:solidFill>
                  <a:schemeClr val="tx2">
                    <a:lumMod val="75000"/>
                    <a:lumOff val="25000"/>
                  </a:schemeClr>
                </a:solidFill>
              </a:rPr>
            </a:br>
            <a:r>
              <a:rPr lang="en-US" sz="3200" dirty="0">
                <a:solidFill>
                  <a:schemeClr val="tx2">
                    <a:lumMod val="75000"/>
                    <a:lumOff val="25000"/>
                  </a:schemeClr>
                </a:solidFill>
              </a:rPr>
              <a:t>October 2025</a:t>
            </a:r>
            <a:br>
              <a:rPr lang="en-US" sz="3200" dirty="0">
                <a:solidFill>
                  <a:schemeClr val="tx2">
                    <a:lumMod val="75000"/>
                    <a:lumOff val="25000"/>
                  </a:schemeClr>
                </a:solidFill>
              </a:rPr>
            </a:br>
            <a:br>
              <a:rPr lang="en-US" sz="3200" dirty="0">
                <a:solidFill>
                  <a:schemeClr val="tx2">
                    <a:lumMod val="75000"/>
                    <a:lumOff val="25000"/>
                  </a:schemeClr>
                </a:solidFill>
              </a:rPr>
            </a:br>
            <a:r>
              <a:rPr lang="en-US" sz="3600" b="1" dirty="0">
                <a:solidFill>
                  <a:schemeClr val="tx2">
                    <a:lumMod val="75000"/>
                    <a:lumOff val="25000"/>
                  </a:schemeClr>
                </a:solidFill>
              </a:rPr>
              <a:t>Report to LWIB</a:t>
            </a:r>
            <a:br>
              <a:rPr lang="en-US" sz="3600" b="1" dirty="0">
                <a:solidFill>
                  <a:schemeClr val="tx2">
                    <a:lumMod val="75000"/>
                    <a:lumOff val="25000"/>
                  </a:schemeClr>
                </a:solidFill>
              </a:rPr>
            </a:br>
            <a:r>
              <a:rPr lang="en-US" sz="1400" b="1" dirty="0">
                <a:solidFill>
                  <a:schemeClr val="tx2">
                    <a:lumMod val="75000"/>
                    <a:lumOff val="25000"/>
                  </a:schemeClr>
                </a:solidFill>
              </a:rPr>
              <a:t>August &amp; September Activity</a:t>
            </a:r>
            <a:endParaRPr lang="en-US" sz="3600" b="1" dirty="0">
              <a:solidFill>
                <a:schemeClr val="tx2">
                  <a:lumMod val="75000"/>
                  <a:lumOff val="25000"/>
                </a:schemeClr>
              </a:solidFill>
            </a:endParaRPr>
          </a:p>
        </p:txBody>
      </p:sp>
      <p:pic>
        <p:nvPicPr>
          <p:cNvPr id="7" name="Picture Placeholder 6" descr="Looking up view of a city with skyscrapers">
            <a:extLst>
              <a:ext uri="{FF2B5EF4-FFF2-40B4-BE49-F238E27FC236}">
                <a16:creationId xmlns:a16="http://schemas.microsoft.com/office/drawing/2014/main" id="{ED21B7CD-3D69-26B5-8A0B-52A19A6B0A2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2" r="72"/>
          <a:stretch/>
        </p:blipFill>
        <p:spPr/>
      </p:pic>
    </p:spTree>
    <p:extLst>
      <p:ext uri="{BB962C8B-B14F-4D97-AF65-F5344CB8AC3E}">
        <p14:creationId xmlns:p14="http://schemas.microsoft.com/office/powerpoint/2010/main" val="307899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noFill/>
        </p:spPr>
        <p:txBody>
          <a:bodyPr>
            <a:noAutofit/>
          </a:bodyPr>
          <a:lstStyle/>
          <a:p>
            <a:r>
              <a:rPr lang="en-US" dirty="0"/>
              <a:t>AGENDA</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noFill/>
        </p:spPr>
        <p:txBody>
          <a:bodyPr anchor="ctr">
            <a:normAutofit/>
          </a:bodyPr>
          <a:lstStyle/>
          <a:p>
            <a:r>
              <a:rPr lang="en-US" b="1" dirty="0">
                <a:solidFill>
                  <a:schemeClr val="tx2">
                    <a:lumMod val="75000"/>
                    <a:lumOff val="25000"/>
                  </a:schemeClr>
                </a:solidFill>
              </a:rPr>
              <a:t>Review</a:t>
            </a:r>
          </a:p>
          <a:p>
            <a:r>
              <a:rPr lang="en-US" b="1" dirty="0">
                <a:solidFill>
                  <a:schemeClr val="tx2">
                    <a:lumMod val="75000"/>
                    <a:lumOff val="25000"/>
                  </a:schemeClr>
                </a:solidFill>
              </a:rPr>
              <a:t>By the numbers August &amp; September 2025</a:t>
            </a:r>
          </a:p>
          <a:p>
            <a:r>
              <a:rPr lang="en-US" b="1" dirty="0">
                <a:solidFill>
                  <a:schemeClr val="tx2">
                    <a:lumMod val="75000"/>
                    <a:lumOff val="25000"/>
                  </a:schemeClr>
                </a:solidFill>
              </a:rPr>
              <a:t>Keeping an eye out for trends</a:t>
            </a:r>
          </a:p>
          <a:p>
            <a:r>
              <a:rPr lang="en-US" b="1" dirty="0">
                <a:solidFill>
                  <a:schemeClr val="tx2">
                    <a:lumMod val="75000"/>
                    <a:lumOff val="25000"/>
                  </a:schemeClr>
                </a:solidFill>
              </a:rPr>
              <a:t>Thank you</a:t>
            </a:r>
          </a:p>
        </p:txBody>
      </p:sp>
      <p:pic>
        <p:nvPicPr>
          <p:cNvPr id="25" name="Picture Placeholder 6" descr="A city skyline">
            <a:extLst>
              <a:ext uri="{FF2B5EF4-FFF2-40B4-BE49-F238E27FC236}">
                <a16:creationId xmlns:a16="http://schemas.microsoft.com/office/drawing/2014/main" id="{086C9520-C924-5732-CC82-F0C4A533D4E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 r="38"/>
          <a:stretch/>
        </p:blipFill>
        <p:spPr/>
      </p:pic>
    </p:spTree>
    <p:extLst>
      <p:ext uri="{BB962C8B-B14F-4D97-AF65-F5344CB8AC3E}">
        <p14:creationId xmlns:p14="http://schemas.microsoft.com/office/powerpoint/2010/main" val="103835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034E89-1952-5288-08A0-70A4A73BE39E}"/>
              </a:ext>
            </a:extLst>
          </p:cNvPr>
          <p:cNvSpPr>
            <a:spLocks noGrp="1"/>
          </p:cNvSpPr>
          <p:nvPr>
            <p:ph type="ctrTitle"/>
          </p:nvPr>
        </p:nvSpPr>
        <p:spPr>
          <a:xfrm>
            <a:off x="1524000" y="720108"/>
            <a:ext cx="9144000" cy="3979907"/>
          </a:xfrm>
          <a:noFill/>
        </p:spPr>
        <p:txBody>
          <a:bodyPr anchor="b"/>
          <a:lstStyle/>
          <a:p>
            <a:r>
              <a:rPr lang="en-US" sz="2400" b="1" dirty="0">
                <a:solidFill>
                  <a:schemeClr val="tx2">
                    <a:lumMod val="75000"/>
                    <a:lumOff val="25000"/>
                  </a:schemeClr>
                </a:solidFill>
              </a:rPr>
              <a:t>Western DuPage Chamber of Commerce</a:t>
            </a:r>
            <a:br>
              <a:rPr lang="en-US" sz="2400" b="1" dirty="0">
                <a:solidFill>
                  <a:schemeClr val="tx2">
                    <a:lumMod val="75000"/>
                    <a:lumOff val="25000"/>
                  </a:schemeClr>
                </a:solidFill>
              </a:rPr>
            </a:br>
            <a:r>
              <a:rPr lang="en-US" sz="2400" b="1" dirty="0">
                <a:solidFill>
                  <a:schemeClr val="tx2">
                    <a:lumMod val="75000"/>
                    <a:lumOff val="25000"/>
                  </a:schemeClr>
                </a:solidFill>
              </a:rPr>
              <a:t>One Stop Operator</a:t>
            </a:r>
            <a:br>
              <a:rPr lang="en-US" sz="1800" dirty="0"/>
            </a:br>
            <a:br>
              <a:rPr lang="en-US" sz="1800" dirty="0">
                <a:latin typeface="Angsana New" panose="02020603050405020304" pitchFamily="18" charset="-34"/>
                <a:cs typeface="Angsana New" panose="02020603050405020304" pitchFamily="18" charset="-34"/>
              </a:rPr>
            </a:br>
            <a:r>
              <a:rPr lang="en-US" sz="1800" i="0" cap="none" dirty="0">
                <a:latin typeface="Book Antiqua" panose="02040602050305030304" pitchFamily="18" charset="0"/>
                <a:cs typeface="Angsana New" panose="02020603050405020304" pitchFamily="18" charset="-34"/>
              </a:rPr>
              <a:t>At the last Workforce Innovation Board meeting in August, we discussed the Partner activities being reported and what steps we might take to create additional efficiencies. Email responses from Partners was seen as a cumbersome task with the potential to create confusion for applicants. Automating these responses and combining multiple agencies into a single response when appropriate, could result in clearer communication and reduce staff time on the repetitive task.  </a:t>
            </a:r>
            <a:br>
              <a:rPr lang="en-US" sz="1800" i="0" cap="none" dirty="0">
                <a:latin typeface="Book Antiqua" panose="02040602050305030304" pitchFamily="18" charset="0"/>
                <a:cs typeface="Angsana New" panose="02020603050405020304" pitchFamily="18" charset="-34"/>
              </a:rPr>
            </a:br>
            <a:br>
              <a:rPr lang="en-US" sz="1800" i="0" cap="none" dirty="0">
                <a:latin typeface="Book Antiqua" panose="02040602050305030304" pitchFamily="18" charset="0"/>
                <a:cs typeface="Angsana New" panose="02020603050405020304" pitchFamily="18" charset="-34"/>
              </a:rPr>
            </a:br>
            <a:r>
              <a:rPr lang="en-US" sz="1800" i="0" cap="none" dirty="0">
                <a:latin typeface="Book Antiqua" panose="02040602050305030304" pitchFamily="18" charset="0"/>
                <a:cs typeface="Angsana New" panose="02020603050405020304" pitchFamily="18" charset="-34"/>
              </a:rPr>
              <a:t>At the Partner meeting in September, we requested that copies of all templated responses be forwarded to the OSO. Annie Davis, Senior Network Analyst also met with the OSO to talk about strategy and system capability. An invitation to schedule a meeting with Craig Meyer, Larry Blackburn and the OSO has been sent and we hope to meet in the coming weeks to evaluate the tech solutions and scope of the project.</a:t>
            </a:r>
            <a:br>
              <a:rPr lang="en-US" sz="1800" i="0" cap="none" dirty="0">
                <a:latin typeface="Book Antiqua" panose="02040602050305030304" pitchFamily="18" charset="0"/>
                <a:cs typeface="Angsana New" panose="02020603050405020304" pitchFamily="18" charset="-34"/>
              </a:rPr>
            </a:br>
            <a:br>
              <a:rPr lang="en-US" sz="1800" i="0" cap="none" dirty="0">
                <a:latin typeface="Book Antiqua" panose="02040602050305030304" pitchFamily="18" charset="0"/>
                <a:cs typeface="Angsana New" panose="02020603050405020304" pitchFamily="18" charset="-34"/>
              </a:rPr>
            </a:br>
            <a:r>
              <a:rPr lang="en-US" sz="1800" i="0" cap="none" dirty="0">
                <a:solidFill>
                  <a:schemeClr val="tx2">
                    <a:lumMod val="75000"/>
                    <a:lumOff val="25000"/>
                  </a:schemeClr>
                </a:solidFill>
                <a:latin typeface="Book Antiqua" panose="02040602050305030304" pitchFamily="18" charset="0"/>
                <a:cs typeface="Angsana New" panose="02020603050405020304" pitchFamily="18" charset="-34"/>
              </a:rPr>
              <a:t>Okay, let’s get to work!</a:t>
            </a:r>
            <a:br>
              <a:rPr lang="en-US" sz="1800" i="0" cap="none" dirty="0">
                <a:solidFill>
                  <a:schemeClr val="tx2">
                    <a:lumMod val="75000"/>
                    <a:lumOff val="25000"/>
                  </a:schemeClr>
                </a:solidFill>
                <a:latin typeface="Book Antiqua" panose="02040602050305030304" pitchFamily="18" charset="0"/>
                <a:cs typeface="Angsana New" panose="02020603050405020304" pitchFamily="18" charset="-34"/>
              </a:rPr>
            </a:br>
            <a:r>
              <a:rPr lang="en-US" sz="1800" i="0" cap="none" dirty="0">
                <a:latin typeface="Book Antiqua" panose="02040602050305030304" pitchFamily="18" charset="0"/>
                <a:cs typeface="Angsana New" panose="02020603050405020304" pitchFamily="18" charset="-34"/>
              </a:rPr>
              <a:t> </a:t>
            </a:r>
            <a:endParaRPr lang="en-US" sz="1800" i="0" dirty="0">
              <a:latin typeface="Book Antiqua" panose="02040602050305030304" pitchFamily="18" charset="0"/>
              <a:cs typeface="Angsana New" panose="02020603050405020304" pitchFamily="18" charset="-34"/>
            </a:endParaRPr>
          </a:p>
        </p:txBody>
      </p:sp>
      <p:pic>
        <p:nvPicPr>
          <p:cNvPr id="17" name="Picture Placeholder 16" descr="A city with tall buildings">
            <a:extLst>
              <a:ext uri="{FF2B5EF4-FFF2-40B4-BE49-F238E27FC236}">
                <a16:creationId xmlns:a16="http://schemas.microsoft.com/office/drawing/2014/main" id="{4D6EE8D1-247A-B95F-BD1A-A2D76964CF3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 r="13"/>
          <a:stretch/>
        </p:blipFill>
        <p:spPr/>
      </p:pic>
    </p:spTree>
    <p:extLst>
      <p:ext uri="{BB962C8B-B14F-4D97-AF65-F5344CB8AC3E}">
        <p14:creationId xmlns:p14="http://schemas.microsoft.com/office/powerpoint/2010/main" val="82108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Placeholder 42" descr="A plane flying over a city">
            <a:extLst>
              <a:ext uri="{FF2B5EF4-FFF2-40B4-BE49-F238E27FC236}">
                <a16:creationId xmlns:a16="http://schemas.microsoft.com/office/drawing/2014/main" id="{9100BC91-12A3-DE75-3F38-9C17D39DC5E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9" r="39"/>
          <a:stretch/>
        </p:blipFill>
        <p:spPr/>
      </p:pic>
      <p:sp>
        <p:nvSpPr>
          <p:cNvPr id="2" name="TextBox 1">
            <a:extLst>
              <a:ext uri="{FF2B5EF4-FFF2-40B4-BE49-F238E27FC236}">
                <a16:creationId xmlns:a16="http://schemas.microsoft.com/office/drawing/2014/main" id="{597753DC-C81E-5F9E-63BB-5C1CDE28AE1F}"/>
              </a:ext>
            </a:extLst>
          </p:cNvPr>
          <p:cNvSpPr txBox="1"/>
          <p:nvPr/>
        </p:nvSpPr>
        <p:spPr>
          <a:xfrm>
            <a:off x="1181687" y="1593056"/>
            <a:ext cx="2053882" cy="2000548"/>
          </a:xfrm>
          <a:prstGeom prst="rect">
            <a:avLst/>
          </a:prstGeom>
          <a:noFill/>
        </p:spPr>
        <p:txBody>
          <a:bodyPr wrap="square" rtlCol="0">
            <a:spAutoFit/>
          </a:bodyPr>
          <a:lstStyle/>
          <a:p>
            <a:r>
              <a:rPr lang="en-US" sz="1600" b="1" dirty="0"/>
              <a:t>Applications</a:t>
            </a:r>
          </a:p>
          <a:p>
            <a:r>
              <a:rPr lang="en-US" sz="1600" dirty="0"/>
              <a:t>workNet DuPage</a:t>
            </a:r>
          </a:p>
          <a:p>
            <a:r>
              <a:rPr lang="en-US" sz="1600" dirty="0"/>
              <a:t>(</a:t>
            </a:r>
            <a:r>
              <a:rPr lang="en-US" sz="1600" b="1" dirty="0"/>
              <a:t>DuPage County</a:t>
            </a:r>
            <a:r>
              <a:rPr lang="en-US" sz="1600" dirty="0"/>
              <a:t>)</a:t>
            </a:r>
          </a:p>
          <a:p>
            <a:r>
              <a:rPr lang="en-US" sz="1600" dirty="0"/>
              <a:t>staff received:</a:t>
            </a:r>
          </a:p>
          <a:p>
            <a:endParaRPr lang="en-US" sz="1600" b="1" dirty="0"/>
          </a:p>
          <a:p>
            <a:r>
              <a:rPr lang="en-US" sz="1600" b="1" dirty="0"/>
              <a:t>Aug. &amp; Sept Comb.</a:t>
            </a:r>
          </a:p>
          <a:p>
            <a:r>
              <a:rPr lang="en-US" sz="1400" b="1" dirty="0"/>
              <a:t>Long Term Aps = 457</a:t>
            </a:r>
          </a:p>
          <a:p>
            <a:r>
              <a:rPr lang="en-US" sz="1400" b="1" dirty="0"/>
              <a:t>Short Term Aps = 46</a:t>
            </a:r>
          </a:p>
        </p:txBody>
      </p:sp>
      <mc:AlternateContent xmlns:mc="http://schemas.openxmlformats.org/markup-compatibility/2006">
        <mc:Choice xmlns:cx1="http://schemas.microsoft.com/office/drawing/2015/9/8/chartex" Requires="cx1">
          <p:graphicFrame>
            <p:nvGraphicFramePr>
              <p:cNvPr id="9" name="Chart 8">
                <a:extLst>
                  <a:ext uri="{FF2B5EF4-FFF2-40B4-BE49-F238E27FC236}">
                    <a16:creationId xmlns:a16="http://schemas.microsoft.com/office/drawing/2014/main" id="{5B342622-55E4-7323-E4BB-4F5C27FE29EC}"/>
                  </a:ext>
                </a:extLst>
              </p:cNvPr>
              <p:cNvGraphicFramePr/>
              <p:nvPr>
                <p:extLst>
                  <p:ext uri="{D42A27DB-BD31-4B8C-83A1-F6EECF244321}">
                    <p14:modId xmlns:p14="http://schemas.microsoft.com/office/powerpoint/2010/main" val="374880917"/>
                  </p:ext>
                </p:extLst>
              </p:nvPr>
            </p:nvGraphicFramePr>
            <p:xfrm>
              <a:off x="3028169" y="1395404"/>
              <a:ext cx="4572000" cy="2743200"/>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9" name="Chart 8">
                <a:extLst>
                  <a:ext uri="{FF2B5EF4-FFF2-40B4-BE49-F238E27FC236}">
                    <a16:creationId xmlns:a16="http://schemas.microsoft.com/office/drawing/2014/main" id="{5B342622-55E4-7323-E4BB-4F5C27FE29EC}"/>
                  </a:ext>
                </a:extLst>
              </p:cNvPr>
              <p:cNvPicPr>
                <a:picLocks noGrp="1" noRot="1" noChangeAspect="1" noMove="1" noResize="1" noEditPoints="1" noAdjustHandles="1" noChangeArrowheads="1" noChangeShapeType="1"/>
              </p:cNvPicPr>
              <p:nvPr/>
            </p:nvPicPr>
            <p:blipFill>
              <a:blip r:embed="rId5"/>
              <a:stretch>
                <a:fillRect/>
              </a:stretch>
            </p:blipFill>
            <p:spPr>
              <a:xfrm>
                <a:off x="3028169" y="1395404"/>
                <a:ext cx="4572000" cy="2743200"/>
              </a:xfrm>
              <a:prstGeom prst="rect">
                <a:avLst/>
              </a:prstGeom>
            </p:spPr>
          </p:pic>
        </mc:Fallback>
      </mc:AlternateContent>
      <p:graphicFrame>
        <p:nvGraphicFramePr>
          <p:cNvPr id="10" name="Table 9">
            <a:extLst>
              <a:ext uri="{FF2B5EF4-FFF2-40B4-BE49-F238E27FC236}">
                <a16:creationId xmlns:a16="http://schemas.microsoft.com/office/drawing/2014/main" id="{87AB5D88-1D5A-D818-200F-38087F96D8C2}"/>
              </a:ext>
            </a:extLst>
          </p:cNvPr>
          <p:cNvGraphicFramePr>
            <a:graphicFrameLocks noGrp="1"/>
          </p:cNvGraphicFramePr>
          <p:nvPr>
            <p:extLst>
              <p:ext uri="{D42A27DB-BD31-4B8C-83A1-F6EECF244321}">
                <p14:modId xmlns:p14="http://schemas.microsoft.com/office/powerpoint/2010/main" val="358109168"/>
              </p:ext>
            </p:extLst>
          </p:nvPr>
        </p:nvGraphicFramePr>
        <p:xfrm>
          <a:off x="1" y="5049152"/>
          <a:ext cx="12192001" cy="1842991"/>
        </p:xfrm>
        <a:graphic>
          <a:graphicData uri="http://schemas.openxmlformats.org/drawingml/2006/table">
            <a:tbl>
              <a:tblPr/>
              <a:tblGrid>
                <a:gridCol w="1876577">
                  <a:extLst>
                    <a:ext uri="{9D8B030D-6E8A-4147-A177-3AD203B41FA5}">
                      <a16:colId xmlns:a16="http://schemas.microsoft.com/office/drawing/2014/main" val="671770140"/>
                    </a:ext>
                  </a:extLst>
                </a:gridCol>
                <a:gridCol w="736816">
                  <a:extLst>
                    <a:ext uri="{9D8B030D-6E8A-4147-A177-3AD203B41FA5}">
                      <a16:colId xmlns:a16="http://schemas.microsoft.com/office/drawing/2014/main" val="2596096136"/>
                    </a:ext>
                  </a:extLst>
                </a:gridCol>
                <a:gridCol w="736816">
                  <a:extLst>
                    <a:ext uri="{9D8B030D-6E8A-4147-A177-3AD203B41FA5}">
                      <a16:colId xmlns:a16="http://schemas.microsoft.com/office/drawing/2014/main" val="647913444"/>
                    </a:ext>
                  </a:extLst>
                </a:gridCol>
                <a:gridCol w="736816">
                  <a:extLst>
                    <a:ext uri="{9D8B030D-6E8A-4147-A177-3AD203B41FA5}">
                      <a16:colId xmlns:a16="http://schemas.microsoft.com/office/drawing/2014/main" val="1599839615"/>
                    </a:ext>
                  </a:extLst>
                </a:gridCol>
                <a:gridCol w="736816">
                  <a:extLst>
                    <a:ext uri="{9D8B030D-6E8A-4147-A177-3AD203B41FA5}">
                      <a16:colId xmlns:a16="http://schemas.microsoft.com/office/drawing/2014/main" val="1272583190"/>
                    </a:ext>
                  </a:extLst>
                </a:gridCol>
                <a:gridCol w="736816">
                  <a:extLst>
                    <a:ext uri="{9D8B030D-6E8A-4147-A177-3AD203B41FA5}">
                      <a16:colId xmlns:a16="http://schemas.microsoft.com/office/drawing/2014/main" val="562756454"/>
                    </a:ext>
                  </a:extLst>
                </a:gridCol>
                <a:gridCol w="736816">
                  <a:extLst>
                    <a:ext uri="{9D8B030D-6E8A-4147-A177-3AD203B41FA5}">
                      <a16:colId xmlns:a16="http://schemas.microsoft.com/office/drawing/2014/main" val="4147193630"/>
                    </a:ext>
                  </a:extLst>
                </a:gridCol>
                <a:gridCol w="736816">
                  <a:extLst>
                    <a:ext uri="{9D8B030D-6E8A-4147-A177-3AD203B41FA5}">
                      <a16:colId xmlns:a16="http://schemas.microsoft.com/office/drawing/2014/main" val="3946528984"/>
                    </a:ext>
                  </a:extLst>
                </a:gridCol>
                <a:gridCol w="736816">
                  <a:extLst>
                    <a:ext uri="{9D8B030D-6E8A-4147-A177-3AD203B41FA5}">
                      <a16:colId xmlns:a16="http://schemas.microsoft.com/office/drawing/2014/main" val="1065342202"/>
                    </a:ext>
                  </a:extLst>
                </a:gridCol>
                <a:gridCol w="736816">
                  <a:extLst>
                    <a:ext uri="{9D8B030D-6E8A-4147-A177-3AD203B41FA5}">
                      <a16:colId xmlns:a16="http://schemas.microsoft.com/office/drawing/2014/main" val="2782205656"/>
                    </a:ext>
                  </a:extLst>
                </a:gridCol>
                <a:gridCol w="736816">
                  <a:extLst>
                    <a:ext uri="{9D8B030D-6E8A-4147-A177-3AD203B41FA5}">
                      <a16:colId xmlns:a16="http://schemas.microsoft.com/office/drawing/2014/main" val="282001611"/>
                    </a:ext>
                  </a:extLst>
                </a:gridCol>
                <a:gridCol w="736816">
                  <a:extLst>
                    <a:ext uri="{9D8B030D-6E8A-4147-A177-3AD203B41FA5}">
                      <a16:colId xmlns:a16="http://schemas.microsoft.com/office/drawing/2014/main" val="234378450"/>
                    </a:ext>
                  </a:extLst>
                </a:gridCol>
                <a:gridCol w="736816">
                  <a:extLst>
                    <a:ext uri="{9D8B030D-6E8A-4147-A177-3AD203B41FA5}">
                      <a16:colId xmlns:a16="http://schemas.microsoft.com/office/drawing/2014/main" val="2520584927"/>
                    </a:ext>
                  </a:extLst>
                </a:gridCol>
                <a:gridCol w="736816">
                  <a:extLst>
                    <a:ext uri="{9D8B030D-6E8A-4147-A177-3AD203B41FA5}">
                      <a16:colId xmlns:a16="http://schemas.microsoft.com/office/drawing/2014/main" val="3701405394"/>
                    </a:ext>
                  </a:extLst>
                </a:gridCol>
                <a:gridCol w="736816">
                  <a:extLst>
                    <a:ext uri="{9D8B030D-6E8A-4147-A177-3AD203B41FA5}">
                      <a16:colId xmlns:a16="http://schemas.microsoft.com/office/drawing/2014/main" val="1373529028"/>
                    </a:ext>
                  </a:extLst>
                </a:gridCol>
              </a:tblGrid>
              <a:tr h="393649">
                <a:tc>
                  <a:txBody>
                    <a:bodyPr/>
                    <a:lstStyle/>
                    <a:p>
                      <a:pPr algn="ctr" fontAlgn="ctr">
                        <a:buNone/>
                      </a:pPr>
                      <a:r>
                        <a:rPr lang="en-US" sz="1200" b="1" i="0" u="none" strike="noStrike">
                          <a:solidFill>
                            <a:srgbClr val="FFFFFF"/>
                          </a:solidFill>
                          <a:effectLst/>
                          <a:latin typeface="Calibri" panose="020F0502020204030204" pitchFamily="34" charset="0"/>
                        </a:rPr>
                        <a:t> </a:t>
                      </a:r>
                    </a:p>
                  </a:txBody>
                  <a:tcPr marL="9357" marR="9357" marT="93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7D359"/>
                      </a:solidFill>
                      <a:prstDash val="solid"/>
                      <a:round/>
                      <a:headEnd type="none" w="med" len="med"/>
                      <a:tailEnd type="none" w="med" len="med"/>
                    </a:lnB>
                    <a:solidFill>
                      <a:srgbClr val="000000"/>
                    </a:solidFill>
                  </a:tcPr>
                </a:tc>
                <a:tc gridSpan="3">
                  <a:txBody>
                    <a:bodyPr/>
                    <a:lstStyle/>
                    <a:p>
                      <a:pPr algn="ctr" fontAlgn="ctr">
                        <a:buNone/>
                      </a:pPr>
                      <a:r>
                        <a:rPr lang="en-US" sz="1100" b="1" i="0" u="none" strike="noStrike">
                          <a:solidFill>
                            <a:srgbClr val="000000"/>
                          </a:solidFill>
                          <a:effectLst/>
                          <a:latin typeface="Aptos Narrow" panose="020B0004020202020204" pitchFamily="34" charset="0"/>
                        </a:rPr>
                        <a:t>COD</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en-US"/>
                    </a:p>
                  </a:txBody>
                  <a:tcPr/>
                </a:tc>
                <a:tc hMerge="1">
                  <a:txBody>
                    <a:bodyPr/>
                    <a:lstStyle/>
                    <a:p>
                      <a:endParaRPr lang="en-US"/>
                    </a:p>
                  </a:txBody>
                  <a:tcPr/>
                </a:tc>
                <a:tc>
                  <a:txBody>
                    <a:bodyPr/>
                    <a:lstStyle/>
                    <a:p>
                      <a:pPr algn="ctr" fontAlgn="ctr">
                        <a:buNone/>
                      </a:pPr>
                      <a:r>
                        <a:rPr lang="en-US" sz="1100" b="1" i="0" u="none" strike="noStrike">
                          <a:solidFill>
                            <a:srgbClr val="000000"/>
                          </a:solidFill>
                          <a:effectLst/>
                          <a:latin typeface="Aptos Narrow" panose="020B0004020202020204" pitchFamily="34" charset="0"/>
                        </a:rPr>
                        <a:t> </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ACF2"/>
                    </a:solidFill>
                  </a:tcPr>
                </a:tc>
                <a:tc gridSpan="2">
                  <a:txBody>
                    <a:bodyPr/>
                    <a:lstStyle/>
                    <a:p>
                      <a:pPr algn="ctr" fontAlgn="ctr">
                        <a:buNone/>
                      </a:pPr>
                      <a:r>
                        <a:rPr lang="en-US" sz="1100" b="1" i="0" u="none" strike="noStrike">
                          <a:solidFill>
                            <a:srgbClr val="000000"/>
                          </a:solidFill>
                          <a:effectLst/>
                          <a:latin typeface="Aptos Narrow" panose="020B0004020202020204" pitchFamily="34" charset="0"/>
                        </a:rPr>
                        <a:t>IDES</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C5C8"/>
                    </a:solidFill>
                  </a:tcPr>
                </a:tc>
                <a:tc hMerge="1">
                  <a:txBody>
                    <a:bodyPr/>
                    <a:lstStyle/>
                    <a:p>
                      <a:endParaRPr lang="en-US"/>
                    </a:p>
                  </a:txBody>
                  <a:tcPr/>
                </a:tc>
                <a:tc gridSpan="4">
                  <a:txBody>
                    <a:bodyPr/>
                    <a:lstStyle/>
                    <a:p>
                      <a:pPr algn="ctr" fontAlgn="ctr">
                        <a:buNone/>
                      </a:pPr>
                      <a:r>
                        <a:rPr lang="en-US" sz="1100" b="1" i="0" u="none" strike="noStrike">
                          <a:solidFill>
                            <a:srgbClr val="000000"/>
                          </a:solidFill>
                          <a:effectLst/>
                          <a:latin typeface="Aptos Narrow" panose="020B0004020202020204" pitchFamily="34" charset="0"/>
                        </a:rPr>
                        <a:t>DHS</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ACF2"/>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buNone/>
                      </a:pPr>
                      <a:r>
                        <a:rPr lang="en-US" sz="1100" b="1" i="0" u="none" strike="noStrike">
                          <a:solidFill>
                            <a:srgbClr val="000000"/>
                          </a:solidFill>
                          <a:effectLst/>
                          <a:latin typeface="Aptos Narrow" panose="020B0004020202020204" pitchFamily="34" charset="0"/>
                        </a:rPr>
                        <a:t>CAPs</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gridSpan="2">
                  <a:txBody>
                    <a:bodyPr/>
                    <a:lstStyle/>
                    <a:p>
                      <a:pPr algn="ctr" fontAlgn="ctr">
                        <a:buNone/>
                      </a:pPr>
                      <a:r>
                        <a:rPr lang="en-US" sz="1100" b="1" i="0" u="none" strike="noStrike">
                          <a:solidFill>
                            <a:srgbClr val="000000"/>
                          </a:solidFill>
                          <a:effectLst/>
                          <a:latin typeface="Aptos Narrow" panose="020B0004020202020204" pitchFamily="34" charset="0"/>
                        </a:rPr>
                        <a:t>workNet DuPage</a:t>
                      </a:r>
                    </a:p>
                  </a:txBody>
                  <a:tcPr marL="9357" marR="9357" marT="93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tc hMerge="1">
                  <a:txBody>
                    <a:bodyPr/>
                    <a:lstStyle/>
                    <a:p>
                      <a:endParaRPr lang="en-US"/>
                    </a:p>
                  </a:txBody>
                  <a:tcPr/>
                </a:tc>
                <a:tc>
                  <a:txBody>
                    <a:bodyPr/>
                    <a:lstStyle/>
                    <a:p>
                      <a:pPr algn="l" fontAlgn="b">
                        <a:buNone/>
                      </a:pPr>
                      <a:r>
                        <a:rPr lang="en-US" sz="1100" b="0" i="0" u="none" strike="noStrike">
                          <a:solidFill>
                            <a:srgbClr val="000000"/>
                          </a:solidFill>
                          <a:effectLst/>
                          <a:latin typeface="Aptos Narrow" panose="020B0004020202020204" pitchFamily="34" charset="0"/>
                        </a:rPr>
                        <a:t> </a:t>
                      </a:r>
                    </a:p>
                  </a:txBody>
                  <a:tcPr marL="9357" marR="9357" marT="9357"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64570404"/>
                  </a:ext>
                </a:extLst>
              </a:tr>
              <a:tr h="733618">
                <a:tc>
                  <a:txBody>
                    <a:bodyPr/>
                    <a:lstStyle/>
                    <a:p>
                      <a:pPr algn="ctr" fontAlgn="ctr">
                        <a:buNone/>
                      </a:pPr>
                      <a:r>
                        <a:rPr lang="en-US" sz="1000" b="1" i="0" u="none" strike="noStrike">
                          <a:solidFill>
                            <a:srgbClr val="000000"/>
                          </a:solidFill>
                          <a:effectLst/>
                          <a:latin typeface="Arial" panose="020B0604020202020204" pitchFamily="34" charset="0"/>
                        </a:rPr>
                        <a:t>REFERRAL TOTALS</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BY MONTH</a:t>
                      </a:r>
                    </a:p>
                  </a:txBody>
                  <a:tcPr marL="9357" marR="9357" marT="93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7D359"/>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ELA</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GED</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Certs &amp;</a:t>
                      </a:r>
                      <a:br>
                        <a:rPr lang="en-US" sz="1100" b="1" i="0" u="none" strike="noStrike">
                          <a:solidFill>
                            <a:srgbClr val="000000"/>
                          </a:solidFill>
                          <a:effectLst/>
                          <a:latin typeface="Aptos Narrow" panose="020B0004020202020204" pitchFamily="34" charset="0"/>
                        </a:rPr>
                      </a:br>
                      <a:r>
                        <a:rPr lang="en-US" sz="1100" b="1" i="0" u="none" strike="noStrike">
                          <a:solidFill>
                            <a:srgbClr val="000000"/>
                          </a:solidFill>
                          <a:effectLst/>
                          <a:latin typeface="Aptos Narrow" panose="020B0004020202020204" pitchFamily="34" charset="0"/>
                        </a:rPr>
                        <a:t>Degrees</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DRS</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ACF2"/>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JobLink</a:t>
                      </a:r>
                      <a:br>
                        <a:rPr lang="en-US" sz="1100" b="1" i="0" u="none" strike="noStrike">
                          <a:solidFill>
                            <a:srgbClr val="000000"/>
                          </a:solidFill>
                          <a:effectLst/>
                          <a:latin typeface="Aptos Narrow" panose="020B0004020202020204" pitchFamily="34" charset="0"/>
                        </a:rPr>
                      </a:br>
                      <a:r>
                        <a:rPr lang="en-US" sz="1100" b="1" i="0" u="none" strike="noStrike">
                          <a:solidFill>
                            <a:srgbClr val="000000"/>
                          </a:solidFill>
                          <a:effectLst/>
                          <a:latin typeface="Aptos Narrow" panose="020B0004020202020204" pitchFamily="34" charset="0"/>
                        </a:rPr>
                        <a:t>Account</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C5C8"/>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Veterans</a:t>
                      </a:r>
                      <a:br>
                        <a:rPr lang="en-US" sz="1100" b="1" i="0" u="none" strike="noStrike">
                          <a:solidFill>
                            <a:srgbClr val="000000"/>
                          </a:solidFill>
                          <a:effectLst/>
                          <a:latin typeface="Aptos Narrow" panose="020B0004020202020204" pitchFamily="34" charset="0"/>
                        </a:rPr>
                      </a:br>
                      <a:r>
                        <a:rPr lang="en-US" sz="1100" b="1" i="0" u="none" strike="noStrike">
                          <a:solidFill>
                            <a:srgbClr val="000000"/>
                          </a:solidFill>
                          <a:effectLst/>
                          <a:latin typeface="Aptos Narrow" panose="020B0004020202020204" pitchFamily="34" charset="0"/>
                        </a:rPr>
                        <a:t>Services</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C5C8"/>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CCAP</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ACF2"/>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Medicaid</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ACF2"/>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SNAP</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ACF2"/>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TANF</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ACF2"/>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SCSEP</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Career Services</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Training</a:t>
                      </a:r>
                    </a:p>
                  </a:txBody>
                  <a:tcPr marL="9357" marR="9357" marT="93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tc>
                  <a:txBody>
                    <a:bodyPr/>
                    <a:lstStyle/>
                    <a:p>
                      <a:pPr algn="ctr" fontAlgn="ctr">
                        <a:buNone/>
                      </a:pPr>
                      <a:r>
                        <a:rPr lang="en-US" sz="1000" b="1" i="0" u="none" strike="noStrike">
                          <a:solidFill>
                            <a:srgbClr val="FFFFFF"/>
                          </a:solidFill>
                          <a:effectLst/>
                          <a:latin typeface="Arial" panose="020B0604020202020204" pitchFamily="34" charset="0"/>
                        </a:rPr>
                        <a:t>MONTH TOTAL</a:t>
                      </a:r>
                    </a:p>
                  </a:txBody>
                  <a:tcPr marL="9357" marR="9357" marT="9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397028558"/>
                  </a:ext>
                </a:extLst>
              </a:tr>
              <a:tr h="357862">
                <a:tc>
                  <a:txBody>
                    <a:bodyPr/>
                    <a:lstStyle/>
                    <a:p>
                      <a:pPr algn="r" fontAlgn="ctr">
                        <a:buNone/>
                      </a:pPr>
                      <a:r>
                        <a:rPr lang="en-US" sz="1100" b="0" i="0" u="none" strike="noStrike">
                          <a:solidFill>
                            <a:srgbClr val="000000"/>
                          </a:solidFill>
                          <a:effectLst/>
                          <a:latin typeface="Calibri" panose="020F0502020204030204" pitchFamily="34" charset="0"/>
                        </a:rPr>
                        <a:t>Aug. 2025</a:t>
                      </a:r>
                    </a:p>
                  </a:txBody>
                  <a:tcPr marL="9357" marR="9357" marT="93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10</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12</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131</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16</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80</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6</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17</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29</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30</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21</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27</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43</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19</a:t>
                      </a:r>
                    </a:p>
                  </a:txBody>
                  <a:tcPr marL="9357" marR="9357" marT="93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441</a:t>
                      </a:r>
                    </a:p>
                  </a:txBody>
                  <a:tcPr marL="9357" marR="9357" marT="9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33145554"/>
                  </a:ext>
                </a:extLst>
              </a:tr>
              <a:tr h="357862">
                <a:tc>
                  <a:txBody>
                    <a:bodyPr/>
                    <a:lstStyle/>
                    <a:p>
                      <a:pPr algn="r" fontAlgn="ctr">
                        <a:buNone/>
                      </a:pPr>
                      <a:r>
                        <a:rPr lang="en-US" sz="1100" b="0" i="0" u="none" strike="noStrike">
                          <a:solidFill>
                            <a:srgbClr val="000000"/>
                          </a:solidFill>
                          <a:effectLst/>
                          <a:latin typeface="Calibri" panose="020F0502020204030204" pitchFamily="34" charset="0"/>
                        </a:rPr>
                        <a:t>Sept. 2025</a:t>
                      </a:r>
                    </a:p>
                  </a:txBody>
                  <a:tcPr marL="9357" marR="9357" marT="9357"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1F0C8"/>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3</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10</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100</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21</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73</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5</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16</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30</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27</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17</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16</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0E6F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44</a:t>
                      </a:r>
                    </a:p>
                  </a:txBody>
                  <a:tcPr marL="9357" marR="9357" marT="935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25</a:t>
                      </a:r>
                    </a:p>
                  </a:txBody>
                  <a:tcPr marL="9357" marR="9357" marT="9357"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buNone/>
                      </a:pPr>
                      <a:r>
                        <a:rPr lang="en-US" sz="1100" b="1" i="0" u="none" strike="noStrike" dirty="0">
                          <a:solidFill>
                            <a:srgbClr val="000000"/>
                          </a:solidFill>
                          <a:effectLst/>
                          <a:latin typeface="Aptos Narrow" panose="020B0004020202020204" pitchFamily="34" charset="0"/>
                        </a:rPr>
                        <a:t>387</a:t>
                      </a:r>
                    </a:p>
                  </a:txBody>
                  <a:tcPr marL="9357" marR="9357" marT="9357"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53905678"/>
                  </a:ext>
                </a:extLst>
              </a:tr>
            </a:tbl>
          </a:graphicData>
        </a:graphic>
      </p:graphicFrame>
    </p:spTree>
    <p:extLst>
      <p:ext uri="{BB962C8B-B14F-4D97-AF65-F5344CB8AC3E}">
        <p14:creationId xmlns:p14="http://schemas.microsoft.com/office/powerpoint/2010/main" val="424203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5F5E3-2B1C-7C0A-8581-67A9052D13AA}"/>
              </a:ext>
            </a:extLst>
          </p:cNvPr>
          <p:cNvSpPr>
            <a:spLocks noGrp="1"/>
          </p:cNvSpPr>
          <p:nvPr>
            <p:ph type="title"/>
          </p:nvPr>
        </p:nvSpPr>
        <p:spPr>
          <a:noFill/>
        </p:spPr>
        <p:txBody>
          <a:bodyPr/>
          <a:lstStyle/>
          <a:p>
            <a:r>
              <a:rPr lang="en-US" b="1" dirty="0">
                <a:solidFill>
                  <a:schemeClr val="tx2">
                    <a:lumMod val="75000"/>
                    <a:lumOff val="25000"/>
                  </a:schemeClr>
                </a:solidFill>
              </a:rPr>
              <a:t>Outcome / activity</a:t>
            </a:r>
          </a:p>
        </p:txBody>
      </p:sp>
      <p:pic>
        <p:nvPicPr>
          <p:cNvPr id="24" name="Picture Placeholder 7" descr="Looking up view of tall buildings">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 b="61"/>
          <a:stretch/>
        </p:blipFill>
        <p:spPr>
          <a:noFill/>
        </p:spPr>
      </p:pic>
      <p:graphicFrame>
        <p:nvGraphicFramePr>
          <p:cNvPr id="7" name="Table 6">
            <a:extLst>
              <a:ext uri="{FF2B5EF4-FFF2-40B4-BE49-F238E27FC236}">
                <a16:creationId xmlns:a16="http://schemas.microsoft.com/office/drawing/2014/main" id="{050F778E-3267-3B5F-4C0C-E771E281F22E}"/>
              </a:ext>
            </a:extLst>
          </p:cNvPr>
          <p:cNvGraphicFramePr>
            <a:graphicFrameLocks noGrp="1"/>
          </p:cNvGraphicFramePr>
          <p:nvPr>
            <p:extLst>
              <p:ext uri="{D42A27DB-BD31-4B8C-83A1-F6EECF244321}">
                <p14:modId xmlns:p14="http://schemas.microsoft.com/office/powerpoint/2010/main" val="960251175"/>
              </p:ext>
            </p:extLst>
          </p:nvPr>
        </p:nvGraphicFramePr>
        <p:xfrm>
          <a:off x="3591803" y="1819897"/>
          <a:ext cx="7645401" cy="4088535"/>
        </p:xfrm>
        <a:graphic>
          <a:graphicData uri="http://schemas.openxmlformats.org/drawingml/2006/table">
            <a:tbl>
              <a:tblPr/>
              <a:tblGrid>
                <a:gridCol w="609347">
                  <a:extLst>
                    <a:ext uri="{9D8B030D-6E8A-4147-A177-3AD203B41FA5}">
                      <a16:colId xmlns:a16="http://schemas.microsoft.com/office/drawing/2014/main" val="3142508795"/>
                    </a:ext>
                  </a:extLst>
                </a:gridCol>
                <a:gridCol w="1551931">
                  <a:extLst>
                    <a:ext uri="{9D8B030D-6E8A-4147-A177-3AD203B41FA5}">
                      <a16:colId xmlns:a16="http://schemas.microsoft.com/office/drawing/2014/main" val="3182570935"/>
                    </a:ext>
                  </a:extLst>
                </a:gridCol>
                <a:gridCol w="609347">
                  <a:extLst>
                    <a:ext uri="{9D8B030D-6E8A-4147-A177-3AD203B41FA5}">
                      <a16:colId xmlns:a16="http://schemas.microsoft.com/office/drawing/2014/main" val="123311512"/>
                    </a:ext>
                  </a:extLst>
                </a:gridCol>
                <a:gridCol w="609347">
                  <a:extLst>
                    <a:ext uri="{9D8B030D-6E8A-4147-A177-3AD203B41FA5}">
                      <a16:colId xmlns:a16="http://schemas.microsoft.com/office/drawing/2014/main" val="3713550303"/>
                    </a:ext>
                  </a:extLst>
                </a:gridCol>
                <a:gridCol w="609347">
                  <a:extLst>
                    <a:ext uri="{9D8B030D-6E8A-4147-A177-3AD203B41FA5}">
                      <a16:colId xmlns:a16="http://schemas.microsoft.com/office/drawing/2014/main" val="4138552235"/>
                    </a:ext>
                  </a:extLst>
                </a:gridCol>
                <a:gridCol w="609347">
                  <a:extLst>
                    <a:ext uri="{9D8B030D-6E8A-4147-A177-3AD203B41FA5}">
                      <a16:colId xmlns:a16="http://schemas.microsoft.com/office/drawing/2014/main" val="3574311861"/>
                    </a:ext>
                  </a:extLst>
                </a:gridCol>
                <a:gridCol w="609347">
                  <a:extLst>
                    <a:ext uri="{9D8B030D-6E8A-4147-A177-3AD203B41FA5}">
                      <a16:colId xmlns:a16="http://schemas.microsoft.com/office/drawing/2014/main" val="238214015"/>
                    </a:ext>
                  </a:extLst>
                </a:gridCol>
                <a:gridCol w="609347">
                  <a:extLst>
                    <a:ext uri="{9D8B030D-6E8A-4147-A177-3AD203B41FA5}">
                      <a16:colId xmlns:a16="http://schemas.microsoft.com/office/drawing/2014/main" val="2232189715"/>
                    </a:ext>
                  </a:extLst>
                </a:gridCol>
                <a:gridCol w="609347">
                  <a:extLst>
                    <a:ext uri="{9D8B030D-6E8A-4147-A177-3AD203B41FA5}">
                      <a16:colId xmlns:a16="http://schemas.microsoft.com/office/drawing/2014/main" val="2126978277"/>
                    </a:ext>
                  </a:extLst>
                </a:gridCol>
                <a:gridCol w="609347">
                  <a:extLst>
                    <a:ext uri="{9D8B030D-6E8A-4147-A177-3AD203B41FA5}">
                      <a16:colId xmlns:a16="http://schemas.microsoft.com/office/drawing/2014/main" val="4195321037"/>
                    </a:ext>
                  </a:extLst>
                </a:gridCol>
                <a:gridCol w="609347">
                  <a:extLst>
                    <a:ext uri="{9D8B030D-6E8A-4147-A177-3AD203B41FA5}">
                      <a16:colId xmlns:a16="http://schemas.microsoft.com/office/drawing/2014/main" val="3192973213"/>
                    </a:ext>
                  </a:extLst>
                </a:gridCol>
              </a:tblGrid>
              <a:tr h="339425">
                <a:tc>
                  <a:txBody>
                    <a:bodyPr/>
                    <a:lstStyle/>
                    <a:p>
                      <a:pPr algn="l" fontAlgn="b">
                        <a:buNone/>
                      </a:pPr>
                      <a:r>
                        <a:rPr lang="en-US" sz="1100" b="0" i="0" u="none" strike="noStrike">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a:txBody>
                    <a:bodyPr/>
                    <a:lstStyle/>
                    <a:p>
                      <a:pPr algn="ctr" fontAlgn="ctr">
                        <a:buNone/>
                      </a:pPr>
                      <a:r>
                        <a:rPr lang="en-US" sz="1200" b="1" i="0" u="none" strike="noStrike">
                          <a:solidFill>
                            <a:srgbClr val="FFFFFF"/>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7D359"/>
                      </a:solidFill>
                      <a:prstDash val="solid"/>
                      <a:round/>
                      <a:headEnd type="none" w="med" len="med"/>
                      <a:tailEnd type="none" w="med" len="med"/>
                    </a:lnB>
                    <a:solidFill>
                      <a:srgbClr val="000000"/>
                    </a:solidFill>
                  </a:tcPr>
                </a:tc>
                <a:tc gridSpan="3">
                  <a:txBody>
                    <a:bodyPr/>
                    <a:lstStyle/>
                    <a:p>
                      <a:pPr algn="ctr" fontAlgn="ctr">
                        <a:buNone/>
                      </a:pPr>
                      <a:r>
                        <a:rPr lang="en-US" sz="1100" b="1" i="0" u="none" strike="noStrike">
                          <a:solidFill>
                            <a:srgbClr val="000000"/>
                          </a:solidFill>
                          <a:effectLst/>
                          <a:latin typeface="Aptos Narrow" panose="020B0004020202020204" pitchFamily="34" charset="0"/>
                        </a:rPr>
                        <a:t>COD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en-US"/>
                    </a:p>
                  </a:txBody>
                  <a:tcPr/>
                </a:tc>
                <a:tc hMerge="1">
                  <a:txBody>
                    <a:bodyPr/>
                    <a:lstStyle/>
                    <a:p>
                      <a:endParaRPr lang="en-US"/>
                    </a:p>
                  </a:txBody>
                  <a:tcPr/>
                </a:tc>
                <a:tc>
                  <a:txBody>
                    <a:bodyPr/>
                    <a:lstStyle/>
                    <a:p>
                      <a:pPr algn="ctr" fontAlgn="ctr">
                        <a:buNone/>
                      </a:pPr>
                      <a:r>
                        <a:rPr lang="en-US" sz="1100" b="1"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ACF2"/>
                    </a:solidFill>
                  </a:tcPr>
                </a:tc>
                <a:tc gridSpan="2">
                  <a:txBody>
                    <a:bodyPr/>
                    <a:lstStyle/>
                    <a:p>
                      <a:pPr algn="ctr" fontAlgn="ctr">
                        <a:buNone/>
                      </a:pPr>
                      <a:r>
                        <a:rPr lang="en-US" sz="1100" b="1" i="0" u="none" strike="noStrike">
                          <a:solidFill>
                            <a:srgbClr val="000000"/>
                          </a:solidFill>
                          <a:effectLst/>
                          <a:latin typeface="Aptos Narrow" panose="020B0004020202020204" pitchFamily="34" charset="0"/>
                        </a:rPr>
                        <a:t>IDES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C5C8"/>
                    </a:solidFill>
                  </a:tcPr>
                </a:tc>
                <a:tc hMerge="1">
                  <a:txBody>
                    <a:bodyPr/>
                    <a:lstStyle/>
                    <a:p>
                      <a:endParaRPr lang="en-US"/>
                    </a:p>
                  </a:txBody>
                  <a:tcPr/>
                </a:tc>
                <a:tc>
                  <a:txBody>
                    <a:bodyPr/>
                    <a:lstStyle/>
                    <a:p>
                      <a:pPr algn="ctr" fontAlgn="ctr">
                        <a:buNone/>
                      </a:pPr>
                      <a:r>
                        <a:rPr lang="en-US" sz="1100" b="1"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ACF2"/>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CAPs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3778048830"/>
                  </a:ext>
                </a:extLst>
              </a:tr>
              <a:tr h="632564">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buNone/>
                      </a:pPr>
                      <a:r>
                        <a:rPr lang="en-US" sz="1000" b="1" i="0" u="none" strike="noStrike">
                          <a:solidFill>
                            <a:srgbClr val="000000"/>
                          </a:solidFill>
                          <a:effectLst/>
                          <a:latin typeface="Arial" panose="020B0604020202020204" pitchFamily="34" charset="0"/>
                        </a:rPr>
                        <a:t>OUTCOMES</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BY MONTH</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7D35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ELA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GED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Certs &amp;</a:t>
                      </a:r>
                      <a:br>
                        <a:rPr lang="en-US" sz="1100" b="1" i="0" u="none" strike="noStrike">
                          <a:solidFill>
                            <a:srgbClr val="000000"/>
                          </a:solidFill>
                          <a:effectLst/>
                          <a:latin typeface="Aptos Narrow" panose="020B0004020202020204" pitchFamily="34" charset="0"/>
                        </a:rPr>
                      </a:br>
                      <a:r>
                        <a:rPr lang="en-US" sz="1100" b="1" i="0" u="none" strike="noStrike">
                          <a:solidFill>
                            <a:srgbClr val="000000"/>
                          </a:solidFill>
                          <a:effectLst/>
                          <a:latin typeface="Aptos Narrow" panose="020B0004020202020204" pitchFamily="34" charset="0"/>
                        </a:rPr>
                        <a:t>Degrees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DRS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ACF2"/>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JobLink</a:t>
                      </a:r>
                      <a:br>
                        <a:rPr lang="en-US" sz="1100" b="1" i="0" u="none" strike="noStrike">
                          <a:solidFill>
                            <a:srgbClr val="000000"/>
                          </a:solidFill>
                          <a:effectLst/>
                          <a:latin typeface="Aptos Narrow" panose="020B0004020202020204" pitchFamily="34" charset="0"/>
                        </a:rPr>
                      </a:br>
                      <a:r>
                        <a:rPr lang="en-US" sz="1100" b="1" i="0" u="none" strike="noStrike">
                          <a:solidFill>
                            <a:srgbClr val="000000"/>
                          </a:solidFill>
                          <a:effectLst/>
                          <a:latin typeface="Aptos Narrow" panose="020B0004020202020204" pitchFamily="34" charset="0"/>
                        </a:rPr>
                        <a:t>Account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C5C8"/>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Veterans</a:t>
                      </a:r>
                      <a:br>
                        <a:rPr lang="en-US" sz="1100" b="1" i="0" u="none" strike="noStrike">
                          <a:solidFill>
                            <a:srgbClr val="000000"/>
                          </a:solidFill>
                          <a:effectLst/>
                          <a:latin typeface="Aptos Narrow" panose="020B0004020202020204" pitchFamily="34" charset="0"/>
                        </a:rPr>
                      </a:br>
                      <a:r>
                        <a:rPr lang="en-US" sz="1100" b="1" i="0" u="none" strike="noStrike">
                          <a:solidFill>
                            <a:srgbClr val="000000"/>
                          </a:solidFill>
                          <a:effectLst/>
                          <a:latin typeface="Aptos Narrow" panose="020B0004020202020204" pitchFamily="34" charset="0"/>
                        </a:rPr>
                        <a:t>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C5C8"/>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DHS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ACF2"/>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SCSEP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buNone/>
                      </a:pPr>
                      <a:r>
                        <a:rPr lang="en-US" sz="1100" b="1" i="0" u="none" strike="noStrike" dirty="0">
                          <a:solidFill>
                            <a:srgbClr val="000000"/>
                          </a:solidFill>
                          <a:effectLst/>
                          <a:latin typeface="Aptos Narrow" panose="020B0004020202020204" pitchFamily="34" charset="0"/>
                        </a:rPr>
                        <a:t>workNet</a:t>
                      </a:r>
                      <a:br>
                        <a:rPr lang="en-US" sz="1100" b="1" i="0" u="none" strike="noStrike" dirty="0">
                          <a:solidFill>
                            <a:srgbClr val="000000"/>
                          </a:solidFill>
                          <a:effectLst/>
                          <a:latin typeface="Aptos Narrow" panose="020B0004020202020204" pitchFamily="34" charset="0"/>
                        </a:rPr>
                      </a:br>
                      <a:r>
                        <a:rPr lang="en-US" sz="1100" b="1" i="0" u="none" strike="noStrike" dirty="0">
                          <a:solidFill>
                            <a:srgbClr val="000000"/>
                          </a:solidFill>
                          <a:effectLst/>
                          <a:latin typeface="Aptos Narrow" panose="020B0004020202020204" pitchFamily="34" charset="0"/>
                        </a:rPr>
                        <a:t>DuPage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304163394"/>
                  </a:ext>
                </a:extLst>
              </a:tr>
              <a:tr h="308569">
                <a:tc rowSpan="5">
                  <a:txBody>
                    <a:bodyPr/>
                    <a:lstStyle/>
                    <a:p>
                      <a:pPr algn="l" fontAlgn="ctr">
                        <a:buNone/>
                      </a:pPr>
                      <a:r>
                        <a:rPr lang="en-US" sz="1100" b="1" i="0" u="none" strike="noStrike" dirty="0">
                          <a:solidFill>
                            <a:srgbClr val="000000"/>
                          </a:solidFill>
                          <a:effectLst/>
                          <a:latin typeface="Aptos Narrow" panose="020B0004020202020204" pitchFamily="34" charset="0"/>
                        </a:rPr>
                        <a:t>                Aug. 2025</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100" b="0" i="0" u="none" strike="noStrike">
                          <a:solidFill>
                            <a:srgbClr val="000000"/>
                          </a:solidFill>
                          <a:effectLst/>
                          <a:latin typeface="Calibri" panose="020F0502020204030204" pitchFamily="34" charset="0"/>
                        </a:rPr>
                        <a:t>Attempting to Contact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gridSpan="2">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2963961800"/>
                  </a:ext>
                </a:extLst>
              </a:tr>
              <a:tr h="308569">
                <a:tc vMerge="1">
                  <a:txBody>
                    <a:bodyPr/>
                    <a:lstStyle/>
                    <a:p>
                      <a:endParaRPr lang="en-US"/>
                    </a:p>
                  </a:txBody>
                  <a:tcPr/>
                </a:tc>
                <a:tc>
                  <a:txBody>
                    <a:bodyPr/>
                    <a:lstStyle/>
                    <a:p>
                      <a:pPr algn="l" fontAlgn="ctr">
                        <a:buNone/>
                      </a:pPr>
                      <a:r>
                        <a:rPr lang="en-US" sz="1100" b="0" i="0" u="none" strike="noStrike">
                          <a:solidFill>
                            <a:srgbClr val="000000"/>
                          </a:solidFill>
                          <a:effectLst/>
                          <a:latin typeface="Calibri" panose="020F0502020204030204" pitchFamily="34" charset="0"/>
                        </a:rPr>
                        <a:t>Informational Email Sent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gridSpan="2">
                  <a:txBody>
                    <a:bodyPr/>
                    <a:lstStyle/>
                    <a:p>
                      <a:pPr algn="ctr" fontAlgn="ctr">
                        <a:buNone/>
                      </a:pPr>
                      <a:r>
                        <a:rPr lang="en-US" sz="1100" b="0" i="0" u="none" strike="noStrike">
                          <a:solidFill>
                            <a:srgbClr val="000000"/>
                          </a:solidFill>
                          <a:effectLst/>
                          <a:latin typeface="Aptos Narrow" panose="020B00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ptos Narrow" panose="020B0004020202020204" pitchFamily="34" charset="0"/>
                        </a:rPr>
                        <a:t>89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46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663628799"/>
                  </a:ext>
                </a:extLst>
              </a:tr>
              <a:tr h="308569">
                <a:tc vMerge="1">
                  <a:txBody>
                    <a:bodyPr/>
                    <a:lstStyle/>
                    <a:p>
                      <a:endParaRPr lang="en-US"/>
                    </a:p>
                  </a:txBody>
                  <a:tcPr/>
                </a:tc>
                <a:tc>
                  <a:txBody>
                    <a:bodyPr/>
                    <a:lstStyle/>
                    <a:p>
                      <a:pPr algn="l" fontAlgn="ctr">
                        <a:buNone/>
                      </a:pPr>
                      <a:r>
                        <a:rPr lang="en-US" sz="1100" b="0" i="0" u="none" strike="noStrike">
                          <a:solidFill>
                            <a:srgbClr val="000000"/>
                          </a:solidFill>
                          <a:effectLst/>
                          <a:latin typeface="Calibri" panose="020F0502020204030204" pitchFamily="34" charset="0"/>
                        </a:rPr>
                        <a:t>Phone Conversation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gridSpan="2">
                  <a:txBody>
                    <a:bodyPr/>
                    <a:lstStyle/>
                    <a:p>
                      <a:pPr algn="ctr" fontAlgn="ctr">
                        <a:buNone/>
                      </a:pPr>
                      <a:r>
                        <a:rPr lang="en-US" sz="1100" b="0" i="0" u="none" strike="noStrike" dirty="0">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ptos Narrow" panose="020B00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2583333695"/>
                  </a:ext>
                </a:extLst>
              </a:tr>
              <a:tr h="308569">
                <a:tc vMerge="1">
                  <a:txBody>
                    <a:bodyPr/>
                    <a:lstStyle/>
                    <a:p>
                      <a:endParaRPr lang="en-US"/>
                    </a:p>
                  </a:txBody>
                  <a:tcPr/>
                </a:tc>
                <a:tc>
                  <a:txBody>
                    <a:bodyPr/>
                    <a:lstStyle/>
                    <a:p>
                      <a:pPr algn="l" fontAlgn="ctr">
                        <a:buNone/>
                      </a:pPr>
                      <a:r>
                        <a:rPr lang="en-US" sz="1100" b="0" i="0" u="none" strike="noStrike">
                          <a:solidFill>
                            <a:srgbClr val="000000"/>
                          </a:solidFill>
                          <a:effectLst/>
                          <a:latin typeface="Calibri" panose="020F0502020204030204" pitchFamily="34" charset="0"/>
                        </a:rPr>
                        <a:t>Email Conversation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gridSpan="2">
                  <a:txBody>
                    <a:bodyPr/>
                    <a:lstStyle/>
                    <a:p>
                      <a:pPr algn="ctr" fontAlgn="ctr">
                        <a:buNone/>
                      </a:pPr>
                      <a:r>
                        <a:rPr lang="en-US" sz="1100" b="0" i="0" u="none" strike="noStrike">
                          <a:solidFill>
                            <a:srgbClr val="000000"/>
                          </a:solidFill>
                          <a:effectLst/>
                          <a:latin typeface="Aptos Narrow" panose="020B00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ptos Narrow" panose="020B00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2065328890"/>
                  </a:ext>
                </a:extLst>
              </a:tr>
              <a:tr h="323997">
                <a:tc vMerge="1">
                  <a:txBody>
                    <a:bodyPr/>
                    <a:lstStyle/>
                    <a:p>
                      <a:endParaRPr lang="en-US"/>
                    </a:p>
                  </a:txBody>
                  <a:tcPr/>
                </a:tc>
                <a:tc>
                  <a:txBody>
                    <a:bodyPr/>
                    <a:lstStyle/>
                    <a:p>
                      <a:pPr algn="l" fontAlgn="ctr">
                        <a:buNone/>
                      </a:pPr>
                      <a:r>
                        <a:rPr lang="en-US" sz="1100" b="0" i="0" u="none" strike="noStrike">
                          <a:solidFill>
                            <a:srgbClr val="000000"/>
                          </a:solidFill>
                          <a:effectLst/>
                          <a:latin typeface="Calibri" panose="020F0502020204030204" pitchFamily="34" charset="0"/>
                        </a:rPr>
                        <a:t>In-person Conversation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0C8"/>
                    </a:solidFill>
                  </a:tcPr>
                </a:tc>
                <a:tc gridSpan="2">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ptos Narrow" panose="020B0004020202020204" pitchFamily="34" charset="0"/>
                        </a:rPr>
                        <a:t>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2027686392"/>
                  </a:ext>
                </a:extLst>
              </a:tr>
              <a:tr h="308569">
                <a:tc rowSpan="5">
                  <a:txBody>
                    <a:bodyPr/>
                    <a:lstStyle/>
                    <a:p>
                      <a:pPr algn="l" fontAlgn="ctr">
                        <a:buNone/>
                      </a:pPr>
                      <a:r>
                        <a:rPr lang="en-US" sz="1100" b="1" i="0" u="none" strike="noStrike" dirty="0">
                          <a:solidFill>
                            <a:srgbClr val="000000"/>
                          </a:solidFill>
                          <a:effectLst/>
                          <a:latin typeface="Aptos Narrow" panose="020B0004020202020204" pitchFamily="34" charset="0"/>
                        </a:rPr>
                        <a:t>                 Sept 2025</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100" b="0" i="0" u="none" strike="noStrike">
                          <a:solidFill>
                            <a:srgbClr val="000000"/>
                          </a:solidFill>
                          <a:effectLst/>
                          <a:latin typeface="Calibri" panose="020F0502020204030204" pitchFamily="34" charset="0"/>
                        </a:rPr>
                        <a:t>Attempting to Contact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gridSpan="2">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188863638"/>
                  </a:ext>
                </a:extLst>
              </a:tr>
              <a:tr h="308569">
                <a:tc vMerge="1">
                  <a:txBody>
                    <a:bodyPr/>
                    <a:lstStyle/>
                    <a:p>
                      <a:endParaRPr lang="en-US"/>
                    </a:p>
                  </a:txBody>
                  <a:tcPr/>
                </a:tc>
                <a:tc>
                  <a:txBody>
                    <a:bodyPr/>
                    <a:lstStyle/>
                    <a:p>
                      <a:pPr algn="l" fontAlgn="ctr">
                        <a:buNone/>
                      </a:pPr>
                      <a:r>
                        <a:rPr lang="en-US" sz="1100" b="0" i="0" u="none" strike="noStrike">
                          <a:solidFill>
                            <a:srgbClr val="000000"/>
                          </a:solidFill>
                          <a:effectLst/>
                          <a:latin typeface="Calibri" panose="020F0502020204030204" pitchFamily="34" charset="0"/>
                        </a:rPr>
                        <a:t>Informational Email Sent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gridSpan="2">
                  <a:txBody>
                    <a:bodyPr/>
                    <a:lstStyle/>
                    <a:p>
                      <a:pPr algn="ctr" fontAlgn="ctr">
                        <a:buNone/>
                      </a:pPr>
                      <a:r>
                        <a:rPr lang="en-US" sz="1100" b="0" i="0" u="none" strike="noStrike">
                          <a:solidFill>
                            <a:srgbClr val="000000"/>
                          </a:solidFill>
                          <a:effectLst/>
                          <a:latin typeface="Aptos Narrow" panose="020B00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ptos Narrow" panose="020B00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45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202914062"/>
                  </a:ext>
                </a:extLst>
              </a:tr>
              <a:tr h="308569">
                <a:tc vMerge="1">
                  <a:txBody>
                    <a:bodyPr/>
                    <a:lstStyle/>
                    <a:p>
                      <a:endParaRPr lang="en-US"/>
                    </a:p>
                  </a:txBody>
                  <a:tcPr/>
                </a:tc>
                <a:tc>
                  <a:txBody>
                    <a:bodyPr/>
                    <a:lstStyle/>
                    <a:p>
                      <a:pPr algn="l" fontAlgn="ctr">
                        <a:buNone/>
                      </a:pPr>
                      <a:r>
                        <a:rPr lang="en-US" sz="1100" b="0" i="0" u="none" strike="noStrike">
                          <a:solidFill>
                            <a:srgbClr val="000000"/>
                          </a:solidFill>
                          <a:effectLst/>
                          <a:latin typeface="Calibri" panose="020F0502020204030204" pitchFamily="34" charset="0"/>
                        </a:rPr>
                        <a:t>Phone Conversation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gridSpan="2">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ptos Narrow" panose="020B0004020202020204" pitchFamily="34" charset="0"/>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89599435"/>
                  </a:ext>
                </a:extLst>
              </a:tr>
              <a:tr h="308569">
                <a:tc vMerge="1">
                  <a:txBody>
                    <a:bodyPr/>
                    <a:lstStyle/>
                    <a:p>
                      <a:endParaRPr lang="en-US"/>
                    </a:p>
                  </a:txBody>
                  <a:tcPr/>
                </a:tc>
                <a:tc>
                  <a:txBody>
                    <a:bodyPr/>
                    <a:lstStyle/>
                    <a:p>
                      <a:pPr algn="l" fontAlgn="ctr">
                        <a:buNone/>
                      </a:pPr>
                      <a:r>
                        <a:rPr lang="en-US" sz="1100" b="0" i="0" u="none" strike="noStrike">
                          <a:solidFill>
                            <a:srgbClr val="000000"/>
                          </a:solidFill>
                          <a:effectLst/>
                          <a:latin typeface="Calibri" panose="020F0502020204030204" pitchFamily="34" charset="0"/>
                        </a:rPr>
                        <a:t>Email Conversation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gridSpan="2">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ptos Narrow" panose="020B00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304363548"/>
                  </a:ext>
                </a:extLst>
              </a:tr>
              <a:tr h="323997">
                <a:tc vMerge="1">
                  <a:txBody>
                    <a:bodyPr/>
                    <a:lstStyle/>
                    <a:p>
                      <a:endParaRPr lang="en-US"/>
                    </a:p>
                  </a:txBody>
                  <a:tcPr/>
                </a:tc>
                <a:tc>
                  <a:txBody>
                    <a:bodyPr/>
                    <a:lstStyle/>
                    <a:p>
                      <a:pPr algn="l" fontAlgn="ctr">
                        <a:buNone/>
                      </a:pPr>
                      <a:r>
                        <a:rPr lang="en-US" sz="1100" b="0" i="0" u="none" strike="noStrike">
                          <a:solidFill>
                            <a:srgbClr val="000000"/>
                          </a:solidFill>
                          <a:effectLst/>
                          <a:latin typeface="Calibri" panose="020F0502020204030204" pitchFamily="34" charset="0"/>
                        </a:rPr>
                        <a:t>In-person Conversation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0C8"/>
                    </a:solidFill>
                  </a:tcPr>
                </a:tc>
                <a:tc gridSpan="2">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ptos Narrow" panose="020B00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dirty="0">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56794393"/>
                  </a:ext>
                </a:extLst>
              </a:tr>
            </a:tbl>
          </a:graphicData>
        </a:graphic>
      </p:graphicFrame>
    </p:spTree>
    <p:extLst>
      <p:ext uri="{BB962C8B-B14F-4D97-AF65-F5344CB8AC3E}">
        <p14:creationId xmlns:p14="http://schemas.microsoft.com/office/powerpoint/2010/main" val="3666674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BBD3B-4BFD-80CB-1638-E8479053E3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4BAECF-4AD7-39EC-4641-46BB72482981}"/>
              </a:ext>
            </a:extLst>
          </p:cNvPr>
          <p:cNvSpPr>
            <a:spLocks noGrp="1"/>
          </p:cNvSpPr>
          <p:nvPr>
            <p:ph type="title"/>
          </p:nvPr>
        </p:nvSpPr>
        <p:spPr>
          <a:xfrm>
            <a:off x="3273052" y="1606230"/>
            <a:ext cx="6930838" cy="1505493"/>
          </a:xfrm>
          <a:noFill/>
        </p:spPr>
        <p:txBody>
          <a:bodyPr/>
          <a:lstStyle/>
          <a:p>
            <a:pPr algn="ctr"/>
            <a:r>
              <a:rPr lang="en-US" b="1" dirty="0">
                <a:solidFill>
                  <a:schemeClr val="tx2">
                    <a:lumMod val="75000"/>
                    <a:lumOff val="25000"/>
                  </a:schemeClr>
                </a:solidFill>
              </a:rPr>
              <a:t>Outcome  Totals </a:t>
            </a:r>
            <a:br>
              <a:rPr lang="en-US" b="1" dirty="0">
                <a:solidFill>
                  <a:schemeClr val="tx2">
                    <a:lumMod val="75000"/>
                    <a:lumOff val="25000"/>
                  </a:schemeClr>
                </a:solidFill>
              </a:rPr>
            </a:br>
            <a:r>
              <a:rPr lang="en-US" b="1" dirty="0">
                <a:solidFill>
                  <a:schemeClr val="tx2">
                    <a:lumMod val="75000"/>
                    <a:lumOff val="25000"/>
                  </a:schemeClr>
                </a:solidFill>
              </a:rPr>
              <a:t>2025 Q1</a:t>
            </a:r>
          </a:p>
        </p:txBody>
      </p:sp>
      <p:pic>
        <p:nvPicPr>
          <p:cNvPr id="24" name="Picture Placeholder 7" descr="Looking up view of tall buildings">
            <a:extLst>
              <a:ext uri="{FF2B5EF4-FFF2-40B4-BE49-F238E27FC236}">
                <a16:creationId xmlns:a16="http://schemas.microsoft.com/office/drawing/2014/main" id="{7D993D4A-E549-814F-961C-AF21323461A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 b="61"/>
          <a:stretch/>
        </p:blipFill>
        <p:spPr>
          <a:noFill/>
        </p:spPr>
      </p:pic>
      <p:graphicFrame>
        <p:nvGraphicFramePr>
          <p:cNvPr id="3" name="Table 2">
            <a:extLst>
              <a:ext uri="{FF2B5EF4-FFF2-40B4-BE49-F238E27FC236}">
                <a16:creationId xmlns:a16="http://schemas.microsoft.com/office/drawing/2014/main" id="{8C99B81C-BC8A-6C45-733D-C3E8C50B143D}"/>
              </a:ext>
            </a:extLst>
          </p:cNvPr>
          <p:cNvGraphicFramePr>
            <a:graphicFrameLocks noGrp="1"/>
          </p:cNvGraphicFramePr>
          <p:nvPr>
            <p:extLst>
              <p:ext uri="{D42A27DB-BD31-4B8C-83A1-F6EECF244321}">
                <p14:modId xmlns:p14="http://schemas.microsoft.com/office/powerpoint/2010/main" val="2986220920"/>
              </p:ext>
            </p:extLst>
          </p:nvPr>
        </p:nvGraphicFramePr>
        <p:xfrm>
          <a:off x="-18787" y="4740813"/>
          <a:ext cx="12210784" cy="2154116"/>
        </p:xfrm>
        <a:graphic>
          <a:graphicData uri="http://schemas.openxmlformats.org/drawingml/2006/table">
            <a:tbl>
              <a:tblPr/>
              <a:tblGrid>
                <a:gridCol w="973213">
                  <a:extLst>
                    <a:ext uri="{9D8B030D-6E8A-4147-A177-3AD203B41FA5}">
                      <a16:colId xmlns:a16="http://schemas.microsoft.com/office/drawing/2014/main" val="2757020918"/>
                    </a:ext>
                  </a:extLst>
                </a:gridCol>
                <a:gridCol w="2478654">
                  <a:extLst>
                    <a:ext uri="{9D8B030D-6E8A-4147-A177-3AD203B41FA5}">
                      <a16:colId xmlns:a16="http://schemas.microsoft.com/office/drawing/2014/main" val="3767941600"/>
                    </a:ext>
                  </a:extLst>
                </a:gridCol>
                <a:gridCol w="973213">
                  <a:extLst>
                    <a:ext uri="{9D8B030D-6E8A-4147-A177-3AD203B41FA5}">
                      <a16:colId xmlns:a16="http://schemas.microsoft.com/office/drawing/2014/main" val="3610076879"/>
                    </a:ext>
                  </a:extLst>
                </a:gridCol>
                <a:gridCol w="973213">
                  <a:extLst>
                    <a:ext uri="{9D8B030D-6E8A-4147-A177-3AD203B41FA5}">
                      <a16:colId xmlns:a16="http://schemas.microsoft.com/office/drawing/2014/main" val="111307600"/>
                    </a:ext>
                  </a:extLst>
                </a:gridCol>
                <a:gridCol w="973213">
                  <a:extLst>
                    <a:ext uri="{9D8B030D-6E8A-4147-A177-3AD203B41FA5}">
                      <a16:colId xmlns:a16="http://schemas.microsoft.com/office/drawing/2014/main" val="2844069085"/>
                    </a:ext>
                  </a:extLst>
                </a:gridCol>
                <a:gridCol w="973213">
                  <a:extLst>
                    <a:ext uri="{9D8B030D-6E8A-4147-A177-3AD203B41FA5}">
                      <a16:colId xmlns:a16="http://schemas.microsoft.com/office/drawing/2014/main" val="821046298"/>
                    </a:ext>
                  </a:extLst>
                </a:gridCol>
                <a:gridCol w="973213">
                  <a:extLst>
                    <a:ext uri="{9D8B030D-6E8A-4147-A177-3AD203B41FA5}">
                      <a16:colId xmlns:a16="http://schemas.microsoft.com/office/drawing/2014/main" val="3240870974"/>
                    </a:ext>
                  </a:extLst>
                </a:gridCol>
                <a:gridCol w="973213">
                  <a:extLst>
                    <a:ext uri="{9D8B030D-6E8A-4147-A177-3AD203B41FA5}">
                      <a16:colId xmlns:a16="http://schemas.microsoft.com/office/drawing/2014/main" val="2737048327"/>
                    </a:ext>
                  </a:extLst>
                </a:gridCol>
                <a:gridCol w="973213">
                  <a:extLst>
                    <a:ext uri="{9D8B030D-6E8A-4147-A177-3AD203B41FA5}">
                      <a16:colId xmlns:a16="http://schemas.microsoft.com/office/drawing/2014/main" val="4115809751"/>
                    </a:ext>
                  </a:extLst>
                </a:gridCol>
                <a:gridCol w="973213">
                  <a:extLst>
                    <a:ext uri="{9D8B030D-6E8A-4147-A177-3AD203B41FA5}">
                      <a16:colId xmlns:a16="http://schemas.microsoft.com/office/drawing/2014/main" val="1798091352"/>
                    </a:ext>
                  </a:extLst>
                </a:gridCol>
                <a:gridCol w="973213">
                  <a:extLst>
                    <a:ext uri="{9D8B030D-6E8A-4147-A177-3AD203B41FA5}">
                      <a16:colId xmlns:a16="http://schemas.microsoft.com/office/drawing/2014/main" val="3537038917"/>
                    </a:ext>
                  </a:extLst>
                </a:gridCol>
              </a:tblGrid>
              <a:tr h="288967">
                <a:tc>
                  <a:txBody>
                    <a:bodyPr/>
                    <a:lstStyle/>
                    <a:p>
                      <a:pPr algn="l" fontAlgn="b">
                        <a:buNone/>
                      </a:pPr>
                      <a:r>
                        <a:rPr lang="en-US" sz="1100" b="0" i="0" u="none" strike="noStrike" dirty="0">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solidFill>
                      <a:srgbClr val="000000"/>
                    </a:solidFill>
                  </a:tcPr>
                </a:tc>
                <a:tc>
                  <a:txBody>
                    <a:bodyPr/>
                    <a:lstStyle/>
                    <a:p>
                      <a:pPr algn="ctr" fontAlgn="ctr">
                        <a:buNone/>
                      </a:pPr>
                      <a:r>
                        <a:rPr lang="en-US" sz="1200" b="1" i="0" u="none" strike="noStrike" dirty="0">
                          <a:solidFill>
                            <a:srgbClr val="FFFFFF"/>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47D359"/>
                      </a:solidFill>
                      <a:prstDash val="solid"/>
                      <a:round/>
                      <a:headEnd type="none" w="med" len="med"/>
                      <a:tailEnd type="none" w="med" len="med"/>
                    </a:lnB>
                    <a:solidFill>
                      <a:srgbClr val="000000"/>
                    </a:solidFill>
                  </a:tcPr>
                </a:tc>
                <a:tc gridSpan="3">
                  <a:txBody>
                    <a:bodyPr/>
                    <a:lstStyle/>
                    <a:p>
                      <a:pPr algn="ctr" fontAlgn="ctr">
                        <a:buNone/>
                      </a:pPr>
                      <a:r>
                        <a:rPr lang="en-US" sz="1100" b="1" i="0" u="none" strike="noStrike">
                          <a:solidFill>
                            <a:srgbClr val="000000"/>
                          </a:solidFill>
                          <a:effectLst/>
                          <a:latin typeface="Aptos Narrow" panose="020B0004020202020204" pitchFamily="34" charset="0"/>
                        </a:rPr>
                        <a:t>COD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hMerge="1">
                  <a:txBody>
                    <a:bodyPr/>
                    <a:lstStyle/>
                    <a:p>
                      <a:endParaRPr lang="en-US"/>
                    </a:p>
                  </a:txBody>
                  <a:tcPr/>
                </a:tc>
                <a:tc hMerge="1">
                  <a:txBody>
                    <a:bodyPr/>
                    <a:lstStyle/>
                    <a:p>
                      <a:endParaRPr lang="en-US"/>
                    </a:p>
                  </a:txBody>
                  <a:tcPr/>
                </a:tc>
                <a:tc>
                  <a:txBody>
                    <a:bodyPr/>
                    <a:lstStyle/>
                    <a:p>
                      <a:pPr algn="ctr" fontAlgn="ctr">
                        <a:buNone/>
                      </a:pPr>
                      <a:r>
                        <a:rPr lang="en-US" sz="1100" b="1"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ACF2"/>
                    </a:solidFill>
                  </a:tcPr>
                </a:tc>
                <a:tc gridSpan="2">
                  <a:txBody>
                    <a:bodyPr/>
                    <a:lstStyle/>
                    <a:p>
                      <a:pPr algn="ctr" fontAlgn="ctr">
                        <a:buNone/>
                      </a:pPr>
                      <a:r>
                        <a:rPr lang="en-US" sz="1100" b="1" i="0" u="none" strike="noStrike">
                          <a:solidFill>
                            <a:srgbClr val="000000"/>
                          </a:solidFill>
                          <a:effectLst/>
                          <a:latin typeface="Aptos Narrow" panose="020B0004020202020204" pitchFamily="34" charset="0"/>
                        </a:rPr>
                        <a:t>IDES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C5C8"/>
                    </a:solidFill>
                  </a:tcPr>
                </a:tc>
                <a:tc hMerge="1">
                  <a:txBody>
                    <a:bodyPr/>
                    <a:lstStyle/>
                    <a:p>
                      <a:endParaRPr lang="en-US"/>
                    </a:p>
                  </a:txBody>
                  <a:tcPr/>
                </a:tc>
                <a:tc>
                  <a:txBody>
                    <a:bodyPr/>
                    <a:lstStyle/>
                    <a:p>
                      <a:pPr algn="ctr" fontAlgn="ctr">
                        <a:buNone/>
                      </a:pPr>
                      <a:r>
                        <a:rPr lang="en-US" sz="1100" b="1"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ACF2"/>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CAPs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A9DB"/>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4257262567"/>
                  </a:ext>
                </a:extLst>
              </a:tr>
              <a:tr h="538529">
                <a:tc>
                  <a:txBody>
                    <a:bodyPr/>
                    <a:lstStyle/>
                    <a:p>
                      <a:pPr algn="l" fontAlgn="b">
                        <a:buNone/>
                      </a:pPr>
                      <a:r>
                        <a:rPr lang="en-US" sz="1100" b="0" i="0" u="none" strike="noStrike">
                          <a:solidFill>
                            <a:srgbClr val="000000"/>
                          </a:solidFill>
                          <a:effectLst/>
                          <a:latin typeface="Aptos Narrow" panose="020B000402020202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ctr" fontAlgn="ctr">
                        <a:buNone/>
                      </a:pPr>
                      <a:r>
                        <a:rPr lang="en-US" sz="1000" b="1" i="0" u="none" strike="noStrike">
                          <a:solidFill>
                            <a:srgbClr val="000000"/>
                          </a:solidFill>
                          <a:effectLst/>
                          <a:latin typeface="Arial" panose="020B0604020202020204" pitchFamily="34" charset="0"/>
                        </a:rPr>
                        <a:t>OUTCOME</a:t>
                      </a:r>
                      <a:br>
                        <a:rPr lang="en-US" sz="1000" b="1" i="0" u="none" strike="noStrike">
                          <a:solidFill>
                            <a:srgbClr val="000000"/>
                          </a:solidFill>
                          <a:effectLst/>
                          <a:latin typeface="Arial" panose="020B0604020202020204" pitchFamily="34" charset="0"/>
                        </a:rPr>
                      </a:br>
                      <a:r>
                        <a:rPr lang="en-US" sz="1000" b="1" i="0" u="none" strike="noStrike">
                          <a:solidFill>
                            <a:srgbClr val="000000"/>
                          </a:solidFill>
                          <a:effectLst/>
                          <a:latin typeface="Arial" panose="020B0604020202020204" pitchFamily="34" charset="0"/>
                        </a:rPr>
                        <a:t>TOTALS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47D35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ELA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GED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Certs &amp;</a:t>
                      </a:r>
                      <a:br>
                        <a:rPr lang="en-US" sz="1100" b="1" i="0" u="none" strike="noStrike">
                          <a:solidFill>
                            <a:srgbClr val="000000"/>
                          </a:solidFill>
                          <a:effectLst/>
                          <a:latin typeface="Aptos Narrow" panose="020B0004020202020204" pitchFamily="34" charset="0"/>
                        </a:rPr>
                      </a:br>
                      <a:r>
                        <a:rPr lang="en-US" sz="1100" b="1" i="0" u="none" strike="noStrike">
                          <a:solidFill>
                            <a:srgbClr val="000000"/>
                          </a:solidFill>
                          <a:effectLst/>
                          <a:latin typeface="Aptos Narrow" panose="020B0004020202020204" pitchFamily="34" charset="0"/>
                        </a:rPr>
                        <a:t>Degrees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699"/>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DRS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ACF2"/>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JobLink</a:t>
                      </a:r>
                      <a:br>
                        <a:rPr lang="en-US" sz="1100" b="1" i="0" u="none" strike="noStrike">
                          <a:solidFill>
                            <a:srgbClr val="000000"/>
                          </a:solidFill>
                          <a:effectLst/>
                          <a:latin typeface="Aptos Narrow" panose="020B0004020202020204" pitchFamily="34" charset="0"/>
                        </a:rPr>
                      </a:br>
                      <a:r>
                        <a:rPr lang="en-US" sz="1100" b="1" i="0" u="none" strike="noStrike">
                          <a:solidFill>
                            <a:srgbClr val="000000"/>
                          </a:solidFill>
                          <a:effectLst/>
                          <a:latin typeface="Aptos Narrow" panose="020B0004020202020204" pitchFamily="34" charset="0"/>
                        </a:rPr>
                        <a:t>Account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C5C8"/>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Veterans</a:t>
                      </a:r>
                      <a:br>
                        <a:rPr lang="en-US" sz="1100" b="1" i="0" u="none" strike="noStrike">
                          <a:solidFill>
                            <a:srgbClr val="000000"/>
                          </a:solidFill>
                          <a:effectLst/>
                          <a:latin typeface="Aptos Narrow" panose="020B0004020202020204" pitchFamily="34" charset="0"/>
                        </a:rPr>
                      </a:br>
                      <a:r>
                        <a:rPr lang="en-US" sz="1100" b="1" i="0" u="none" strike="noStrike">
                          <a:solidFill>
                            <a:srgbClr val="000000"/>
                          </a:solidFill>
                          <a:effectLst/>
                          <a:latin typeface="Aptos Narrow" panose="020B0004020202020204" pitchFamily="34" charset="0"/>
                        </a:rPr>
                        <a:t>Services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8C5C8"/>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DHS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ACF2"/>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SCSEP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ctr">
                        <a:buNone/>
                      </a:pPr>
                      <a:r>
                        <a:rPr lang="en-US" sz="1100" b="1" i="0" u="none" strike="noStrike">
                          <a:solidFill>
                            <a:srgbClr val="000000"/>
                          </a:solidFill>
                          <a:effectLst/>
                          <a:latin typeface="Aptos Narrow" panose="020B0004020202020204" pitchFamily="34" charset="0"/>
                        </a:rPr>
                        <a:t>workNet</a:t>
                      </a:r>
                      <a:br>
                        <a:rPr lang="en-US" sz="1100" b="1" i="0" u="none" strike="noStrike">
                          <a:solidFill>
                            <a:srgbClr val="000000"/>
                          </a:solidFill>
                          <a:effectLst/>
                          <a:latin typeface="Aptos Narrow" panose="020B0004020202020204" pitchFamily="34" charset="0"/>
                        </a:rPr>
                      </a:br>
                      <a:r>
                        <a:rPr lang="en-US" sz="1100" b="1" i="0" u="none" strike="noStrike">
                          <a:solidFill>
                            <a:srgbClr val="000000"/>
                          </a:solidFill>
                          <a:effectLst/>
                          <a:latin typeface="Aptos Narrow" panose="020B0004020202020204" pitchFamily="34" charset="0"/>
                        </a:rPr>
                        <a:t>DuPage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EA72E"/>
                    </a:solidFill>
                  </a:tcPr>
                </a:tc>
                <a:extLst>
                  <a:ext uri="{0D108BD9-81ED-4DB2-BD59-A6C34878D82A}">
                    <a16:rowId xmlns:a16="http://schemas.microsoft.com/office/drawing/2014/main" val="3214334401"/>
                  </a:ext>
                </a:extLst>
              </a:tr>
              <a:tr h="262697">
                <a:tc rowSpan="5">
                  <a:txBody>
                    <a:bodyPr/>
                    <a:lstStyle/>
                    <a:p>
                      <a:pPr algn="l" fontAlgn="ctr">
                        <a:buNone/>
                      </a:pPr>
                      <a:r>
                        <a:rPr lang="en-US" sz="1100" b="1" i="0" u="none" strike="noStrike" dirty="0">
                          <a:solidFill>
                            <a:srgbClr val="000000"/>
                          </a:solidFill>
                          <a:effectLst/>
                          <a:latin typeface="Aptos Narrow" panose="020B0004020202020204" pitchFamily="34" charset="0"/>
                        </a:rPr>
                        <a:t>                   PY25</a:t>
                      </a:r>
                    </a:p>
                  </a:txBody>
                  <a:tcPr marL="9525" marR="9525" marT="9525"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buNone/>
                      </a:pPr>
                      <a:r>
                        <a:rPr lang="en-US" sz="1100" b="0" i="0" u="none" strike="noStrike">
                          <a:solidFill>
                            <a:srgbClr val="000000"/>
                          </a:solidFill>
                          <a:effectLst/>
                          <a:latin typeface="Calibri" panose="020F0502020204030204" pitchFamily="34" charset="0"/>
                        </a:rPr>
                        <a:t>Attempting to Contact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gridSpan="2">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135495622"/>
                  </a:ext>
                </a:extLst>
              </a:tr>
              <a:tr h="262697">
                <a:tc vMerge="1">
                  <a:txBody>
                    <a:bodyPr/>
                    <a:lstStyle/>
                    <a:p>
                      <a:endParaRPr lang="en-US"/>
                    </a:p>
                  </a:txBody>
                  <a:tcPr/>
                </a:tc>
                <a:tc>
                  <a:txBody>
                    <a:bodyPr/>
                    <a:lstStyle/>
                    <a:p>
                      <a:pPr algn="l" fontAlgn="ctr">
                        <a:buNone/>
                      </a:pPr>
                      <a:r>
                        <a:rPr lang="en-US" sz="1100" b="0" i="0" u="none" strike="noStrike">
                          <a:solidFill>
                            <a:srgbClr val="000000"/>
                          </a:solidFill>
                          <a:effectLst/>
                          <a:latin typeface="Calibri" panose="020F0502020204030204" pitchFamily="34" charset="0"/>
                        </a:rPr>
                        <a:t>Informational Email Sent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gridSpan="2">
                  <a:txBody>
                    <a:bodyPr/>
                    <a:lstStyle/>
                    <a:p>
                      <a:pPr algn="ctr" fontAlgn="ctr">
                        <a:buNone/>
                      </a:pPr>
                      <a:r>
                        <a:rPr lang="en-US" sz="1100" b="0" i="0" u="none" strike="noStrike">
                          <a:solidFill>
                            <a:srgbClr val="000000"/>
                          </a:solidFill>
                          <a:effectLst/>
                          <a:latin typeface="Aptos Narrow" panose="020B0004020202020204" pitchFamily="34" charset="0"/>
                        </a:rPr>
                        <a:t>37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ptos Narrow" panose="020B0004020202020204" pitchFamily="34" charset="0"/>
                        </a:rPr>
                        <a:t>241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235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2176663294"/>
                  </a:ext>
                </a:extLst>
              </a:tr>
              <a:tr h="262697">
                <a:tc vMerge="1">
                  <a:txBody>
                    <a:bodyPr/>
                    <a:lstStyle/>
                    <a:p>
                      <a:endParaRPr lang="en-US"/>
                    </a:p>
                  </a:txBody>
                  <a:tcPr/>
                </a:tc>
                <a:tc>
                  <a:txBody>
                    <a:bodyPr/>
                    <a:lstStyle/>
                    <a:p>
                      <a:pPr algn="l" fontAlgn="ctr">
                        <a:buNone/>
                      </a:pPr>
                      <a:r>
                        <a:rPr lang="en-US" sz="1100" b="0" i="0" u="none" strike="noStrike">
                          <a:solidFill>
                            <a:srgbClr val="000000"/>
                          </a:solidFill>
                          <a:effectLst/>
                          <a:latin typeface="Calibri" panose="020F0502020204030204" pitchFamily="34" charset="0"/>
                        </a:rPr>
                        <a:t>Phone Conversation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gridSpan="2">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ptos Narrow" panose="020B0004020202020204" pitchFamily="34" charset="0"/>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99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573811975"/>
                  </a:ext>
                </a:extLst>
              </a:tr>
              <a:tr h="262697">
                <a:tc vMerge="1">
                  <a:txBody>
                    <a:bodyPr/>
                    <a:lstStyle/>
                    <a:p>
                      <a:endParaRPr lang="en-US"/>
                    </a:p>
                  </a:txBody>
                  <a:tcPr/>
                </a:tc>
                <a:tc>
                  <a:txBody>
                    <a:bodyPr/>
                    <a:lstStyle/>
                    <a:p>
                      <a:pPr algn="l" fontAlgn="ctr">
                        <a:buNone/>
                      </a:pPr>
                      <a:r>
                        <a:rPr lang="en-US" sz="1100" b="0" i="0" u="none" strike="noStrike">
                          <a:solidFill>
                            <a:srgbClr val="000000"/>
                          </a:solidFill>
                          <a:effectLst/>
                          <a:latin typeface="Calibri" panose="020F0502020204030204" pitchFamily="34" charset="0"/>
                        </a:rPr>
                        <a:t>Email Conversation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1F0C8"/>
                    </a:solidFill>
                  </a:tcPr>
                </a:tc>
                <a:tc gridSpan="2">
                  <a:txBody>
                    <a:bodyPr/>
                    <a:lstStyle/>
                    <a:p>
                      <a:pPr algn="ctr" fontAlgn="ctr">
                        <a:buNone/>
                      </a:pPr>
                      <a:r>
                        <a:rPr lang="en-US" sz="1100" b="0" i="0" u="none" strike="noStrike">
                          <a:solidFill>
                            <a:srgbClr val="000000"/>
                          </a:solidFill>
                          <a:effectLst/>
                          <a:latin typeface="Aptos Narrow" panose="020B000402020202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ptos Narrow" panose="020B000402020202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2268248570"/>
                  </a:ext>
                </a:extLst>
              </a:tr>
              <a:tr h="275832">
                <a:tc vMerge="1">
                  <a:txBody>
                    <a:bodyPr/>
                    <a:lstStyle/>
                    <a:p>
                      <a:endParaRPr lang="en-US"/>
                    </a:p>
                  </a:txBody>
                  <a:tcPr/>
                </a:tc>
                <a:tc>
                  <a:txBody>
                    <a:bodyPr/>
                    <a:lstStyle/>
                    <a:p>
                      <a:pPr algn="l" fontAlgn="ctr">
                        <a:buNone/>
                      </a:pPr>
                      <a:r>
                        <a:rPr lang="en-US" sz="1100" b="0" i="0" u="none" strike="noStrike">
                          <a:solidFill>
                            <a:srgbClr val="000000"/>
                          </a:solidFill>
                          <a:effectLst/>
                          <a:latin typeface="Calibri" panose="020F0502020204030204" pitchFamily="34" charset="0"/>
                        </a:rPr>
                        <a:t>In-person Conversation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F0C8"/>
                    </a:solidFill>
                  </a:tcPr>
                </a:tc>
                <a:tc gridSpan="2">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hMerge="1">
                  <a:txBody>
                    <a:bodyPr/>
                    <a:lstStyle/>
                    <a:p>
                      <a:endParaRPr lang="en-US"/>
                    </a:p>
                  </a:txBody>
                  <a:tcPr/>
                </a:tc>
                <a:tc>
                  <a:txBody>
                    <a:bodyPr/>
                    <a:lstStyle/>
                    <a:p>
                      <a:pPr algn="ctr" fontAlgn="ctr">
                        <a:buNone/>
                      </a:pPr>
                      <a:r>
                        <a:rPr lang="en-US" sz="1100" b="0" i="0" u="none" strike="noStrike">
                          <a:solidFill>
                            <a:srgbClr val="000000"/>
                          </a:solidFill>
                          <a:effectLst/>
                          <a:latin typeface="Aptos Narrow" panose="020B0004020202020204" pitchFamily="34" charset="0"/>
                        </a:rPr>
                        <a:t>34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E5FF"/>
                    </a:solidFill>
                  </a:tcPr>
                </a:tc>
                <a:tc>
                  <a:txBody>
                    <a:bodyPr/>
                    <a:lstStyle/>
                    <a:p>
                      <a:pPr algn="ctr" fontAlgn="ctr">
                        <a:buNone/>
                      </a:pPr>
                      <a:r>
                        <a:rPr lang="en-US" sz="1100" b="0" i="0" u="none" strike="noStrike">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a:txBody>
                    <a:bodyPr/>
                    <a:lstStyle/>
                    <a:p>
                      <a:pPr algn="ctr" fontAlgn="ctr">
                        <a:buNone/>
                      </a:pPr>
                      <a:r>
                        <a:rPr lang="en-US" sz="1100" b="0" i="0" u="none" strike="noStrike" dirty="0">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F2D0"/>
                    </a:solidFill>
                  </a:tcPr>
                </a:tc>
                <a:extLst>
                  <a:ext uri="{0D108BD9-81ED-4DB2-BD59-A6C34878D82A}">
                    <a16:rowId xmlns:a16="http://schemas.microsoft.com/office/drawing/2014/main" val="3867226104"/>
                  </a:ext>
                </a:extLst>
              </a:tr>
            </a:tbl>
          </a:graphicData>
        </a:graphic>
      </p:graphicFrame>
    </p:spTree>
    <p:extLst>
      <p:ext uri="{BB962C8B-B14F-4D97-AF65-F5344CB8AC3E}">
        <p14:creationId xmlns:p14="http://schemas.microsoft.com/office/powerpoint/2010/main" val="2966834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7CE53-0C5D-2779-60C3-812898EC519F}"/>
              </a:ext>
            </a:extLst>
          </p:cNvPr>
          <p:cNvSpPr>
            <a:spLocks noGrp="1"/>
          </p:cNvSpPr>
          <p:nvPr>
            <p:ph type="ctrTitle"/>
          </p:nvPr>
        </p:nvSpPr>
        <p:spPr>
          <a:xfrm>
            <a:off x="5990590" y="667511"/>
            <a:ext cx="4677409" cy="1532487"/>
          </a:xfrm>
        </p:spPr>
        <p:txBody>
          <a:bodyPr>
            <a:normAutofit/>
          </a:bodyPr>
          <a:lstStyle/>
          <a:p>
            <a:r>
              <a:rPr lang="en-US" sz="4400" b="1" dirty="0">
                <a:solidFill>
                  <a:schemeClr val="tx2">
                    <a:lumMod val="75000"/>
                    <a:lumOff val="25000"/>
                  </a:schemeClr>
                </a:solidFill>
              </a:rPr>
              <a:t>To keep an eye on</a:t>
            </a:r>
          </a:p>
        </p:txBody>
      </p:sp>
      <p:sp>
        <p:nvSpPr>
          <p:cNvPr id="3" name="Subtitle 2">
            <a:extLst>
              <a:ext uri="{FF2B5EF4-FFF2-40B4-BE49-F238E27FC236}">
                <a16:creationId xmlns:a16="http://schemas.microsoft.com/office/drawing/2014/main" id="{4E5C45A5-B9D7-0153-A6B9-F8233086854D}"/>
              </a:ext>
            </a:extLst>
          </p:cNvPr>
          <p:cNvSpPr>
            <a:spLocks noGrp="1"/>
          </p:cNvSpPr>
          <p:nvPr>
            <p:ph type="subTitle" idx="1"/>
          </p:nvPr>
        </p:nvSpPr>
        <p:spPr>
          <a:xfrm>
            <a:off x="1524000" y="3166333"/>
            <a:ext cx="9144000" cy="3184503"/>
          </a:xfrm>
        </p:spPr>
        <p:txBody>
          <a:bodyPr/>
          <a:lstStyle/>
          <a:p>
            <a:endParaRPr lang="en-US" dirty="0">
              <a:solidFill>
                <a:schemeClr val="tx2">
                  <a:lumMod val="75000"/>
                  <a:lumOff val="25000"/>
                </a:schemeClr>
              </a:solidFill>
            </a:endParaRPr>
          </a:p>
          <a:p>
            <a:r>
              <a:rPr lang="en-US" dirty="0">
                <a:solidFill>
                  <a:schemeClr val="tx2">
                    <a:lumMod val="75000"/>
                    <a:lumOff val="25000"/>
                  </a:schemeClr>
                </a:solidFill>
              </a:rPr>
              <a:t>While the numbers are too small to identify a trend, </a:t>
            </a:r>
          </a:p>
          <a:p>
            <a:r>
              <a:rPr lang="en-US" dirty="0">
                <a:solidFill>
                  <a:schemeClr val="tx2">
                    <a:lumMod val="75000"/>
                    <a:lumOff val="25000"/>
                  </a:schemeClr>
                </a:solidFill>
              </a:rPr>
              <a:t>They are worth keeping an eye on.</a:t>
            </a:r>
          </a:p>
          <a:p>
            <a:r>
              <a:rPr lang="en-US" dirty="0">
                <a:solidFill>
                  <a:schemeClr val="tx2">
                    <a:lumMod val="75000"/>
                    <a:lumOff val="25000"/>
                  </a:schemeClr>
                </a:solidFill>
              </a:rPr>
              <a:t>English language applicants generally number just below GED applicants except in September with only 3 v/s 10.</a:t>
            </a:r>
          </a:p>
          <a:p>
            <a:r>
              <a:rPr lang="en-US" dirty="0">
                <a:solidFill>
                  <a:schemeClr val="tx2">
                    <a:lumMod val="75000"/>
                    <a:lumOff val="25000"/>
                  </a:schemeClr>
                </a:solidFill>
              </a:rPr>
              <a:t>In PY2024 ELA 95 / GED 112</a:t>
            </a:r>
          </a:p>
          <a:p>
            <a:r>
              <a:rPr lang="en-US" dirty="0">
                <a:solidFill>
                  <a:schemeClr val="tx2">
                    <a:lumMod val="75000"/>
                    <a:lumOff val="25000"/>
                  </a:schemeClr>
                </a:solidFill>
              </a:rPr>
              <a:t>This represents a decline from near 85% to 30%</a:t>
            </a:r>
          </a:p>
          <a:p>
            <a:endParaRPr lang="en-US" dirty="0">
              <a:solidFill>
                <a:schemeClr val="tx2">
                  <a:lumMod val="75000"/>
                  <a:lumOff val="25000"/>
                </a:schemeClr>
              </a:solidFill>
            </a:endParaRPr>
          </a:p>
          <a:p>
            <a:endParaRPr lang="en-US" dirty="0"/>
          </a:p>
        </p:txBody>
      </p:sp>
      <p:pic>
        <p:nvPicPr>
          <p:cNvPr id="5" name="Picture 4" descr="Technological eye close-up">
            <a:extLst>
              <a:ext uri="{FF2B5EF4-FFF2-40B4-BE49-F238E27FC236}">
                <a16:creationId xmlns:a16="http://schemas.microsoft.com/office/drawing/2014/main" id="{18C246D9-69EF-9C56-62FD-1B5203403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720" y="0"/>
            <a:ext cx="4677409" cy="3147783"/>
          </a:xfrm>
          <a:prstGeom prst="rect">
            <a:avLst/>
          </a:prstGeom>
        </p:spPr>
      </p:pic>
    </p:spTree>
    <p:extLst>
      <p:ext uri="{BB962C8B-B14F-4D97-AF65-F5344CB8AC3E}">
        <p14:creationId xmlns:p14="http://schemas.microsoft.com/office/powerpoint/2010/main" val="954753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4" name="Picture Placeholder 5" descr="Close-up of a bridge with wires">
            <a:extLst>
              <a:ext uri="{FF2B5EF4-FFF2-40B4-BE49-F238E27FC236}">
                <a16:creationId xmlns:a16="http://schemas.microsoft.com/office/drawing/2014/main" id="{E461669C-A7BA-D639-22CB-B5FBBE698B3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 r="20"/>
          <a:stretch/>
        </p:blipFill>
        <p:spPr>
          <a:noFill/>
        </p:spPr>
      </p:pic>
      <p:sp>
        <p:nvSpPr>
          <p:cNvPr id="2" name="Title 1">
            <a:extLst>
              <a:ext uri="{FF2B5EF4-FFF2-40B4-BE49-F238E27FC236}">
                <a16:creationId xmlns:a16="http://schemas.microsoft.com/office/drawing/2014/main" id="{28BAC361-0D7A-DC05-86B5-6DD77D322F5B}"/>
              </a:ext>
            </a:extLst>
          </p:cNvPr>
          <p:cNvSpPr>
            <a:spLocks noGrp="1"/>
          </p:cNvSpPr>
          <p:nvPr>
            <p:ph type="title"/>
          </p:nvPr>
        </p:nvSpPr>
        <p:spPr>
          <a:noFill/>
        </p:spPr>
        <p:txBody>
          <a:bodyPr anchor="b"/>
          <a:lstStyle/>
          <a:p>
            <a:r>
              <a:rPr lang="en-US" dirty="0"/>
              <a:t>THANK YOU</a:t>
            </a:r>
          </a:p>
        </p:txBody>
      </p:sp>
      <p:sp>
        <p:nvSpPr>
          <p:cNvPr id="3" name="Content Placeholder 2">
            <a:extLst>
              <a:ext uri="{FF2B5EF4-FFF2-40B4-BE49-F238E27FC236}">
                <a16:creationId xmlns:a16="http://schemas.microsoft.com/office/drawing/2014/main" id="{1BE98EFF-197D-3136-70B9-7BBD30A48931}"/>
              </a:ext>
            </a:extLst>
          </p:cNvPr>
          <p:cNvSpPr>
            <a:spLocks noGrp="1"/>
          </p:cNvSpPr>
          <p:nvPr>
            <p:ph idx="1"/>
          </p:nvPr>
        </p:nvSpPr>
        <p:spPr>
          <a:noFill/>
        </p:spPr>
        <p:txBody>
          <a:bodyPr anchor="t">
            <a:normAutofit/>
          </a:bodyPr>
          <a:lstStyle/>
          <a:p>
            <a:r>
              <a:rPr lang="en-US" dirty="0"/>
              <a:t>David J Sabathne</a:t>
            </a:r>
          </a:p>
          <a:p>
            <a:r>
              <a:rPr lang="en-US" dirty="0"/>
              <a:t>630-231-3003</a:t>
            </a:r>
          </a:p>
          <a:p>
            <a:r>
              <a:rPr lang="en-US" dirty="0"/>
              <a:t>dave@westerndupagechamber.com</a:t>
            </a:r>
          </a:p>
          <a:p>
            <a:r>
              <a:rPr lang="en-US" dirty="0"/>
              <a:t>oso@worknetdupage.org</a:t>
            </a:r>
          </a:p>
        </p:txBody>
      </p:sp>
    </p:spTree>
    <p:extLst>
      <p:ext uri="{BB962C8B-B14F-4D97-AF65-F5344CB8AC3E}">
        <p14:creationId xmlns:p14="http://schemas.microsoft.com/office/powerpoint/2010/main" val="1210802199"/>
      </p:ext>
    </p:extLst>
  </p:cSld>
  <p:clrMapOvr>
    <a:masterClrMapping/>
  </p:clrMapOvr>
</p:sld>
</file>

<file path=ppt/theme/theme1.xml><?xml version="1.0" encoding="utf-8"?>
<a:theme xmlns:a="http://schemas.openxmlformats.org/drawingml/2006/main" name="AngleLinesVTI">
  <a:themeElements>
    <a:clrScheme name="Custom 34">
      <a:dk1>
        <a:sysClr val="windowText" lastClr="000000"/>
      </a:dk1>
      <a:lt1>
        <a:sysClr val="window" lastClr="FFFFFF"/>
      </a:lt1>
      <a:dk2>
        <a:srgbClr val="001E2E"/>
      </a:dk2>
      <a:lt2>
        <a:srgbClr val="F0ECEC"/>
      </a:lt2>
      <a:accent1>
        <a:srgbClr val="155767"/>
      </a:accent1>
      <a:accent2>
        <a:srgbClr val="BA9CA0"/>
      </a:accent2>
      <a:accent3>
        <a:srgbClr val="A57931"/>
      </a:accent3>
      <a:accent4>
        <a:srgbClr val="0E577C"/>
      </a:accent4>
      <a:accent5>
        <a:srgbClr val="CC846E"/>
      </a:accent5>
      <a:accent6>
        <a:srgbClr val="93767A"/>
      </a:accent6>
      <a:hlink>
        <a:srgbClr val="0563C1"/>
      </a:hlink>
      <a:folHlink>
        <a:srgbClr val="954F72"/>
      </a:folHlink>
    </a:clrScheme>
    <a:fontScheme name="Walbaum Light Univers Light">
      <a:majorFont>
        <a:latin typeface="Walbaum Display Light"/>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gleLinesVTI" id="{BC1FC193-C72F-4761-9899-1105EDF6BAE8}" vid="{64612625-F022-44B7-B9FA-9D26DEDBDC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30E62E91-3991-445A-ADE0-DB143B39320F}">
  <ds:schemaRefs>
    <ds:schemaRef ds:uri="http://schemas.microsoft.com/sharepoint/v3/contenttype/forms"/>
  </ds:schemaRefs>
</ds:datastoreItem>
</file>

<file path=customXml/itemProps2.xml><?xml version="1.0" encoding="utf-8"?>
<ds:datastoreItem xmlns:ds="http://schemas.openxmlformats.org/officeDocument/2006/customXml" ds:itemID="{1C180A77-4928-484F-9529-F716C85D6A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C20BE78-9FDF-401B-B412-3AA10EC5BEA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{C8D9A7CD-BE05-4034-8E1D-5CB1E028B848}TF020710ce-b2a3-4743-8ec4-0abcd2574951ef9f6aa4_win32-415a623b9e9a</Template>
  <TotalTime>292</TotalTime>
  <Words>634</Words>
  <Application>Microsoft Office PowerPoint</Application>
  <PresentationFormat>Widescreen</PresentationFormat>
  <Paragraphs>266</Paragraphs>
  <Slides>8</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Angsana New</vt:lpstr>
      <vt:lpstr>Aptos</vt:lpstr>
      <vt:lpstr>Aptos Narrow</vt:lpstr>
      <vt:lpstr>Arial</vt:lpstr>
      <vt:lpstr>Book Antiqua</vt:lpstr>
      <vt:lpstr>Calibri</vt:lpstr>
      <vt:lpstr>Univers Condensed Light</vt:lpstr>
      <vt:lpstr>Walbaum Display Light</vt:lpstr>
      <vt:lpstr>AngleLinesVTI</vt:lpstr>
      <vt:lpstr>Worknet Dupage  One Stop Operator October 2025  Report to LWIB August &amp; September Activity</vt:lpstr>
      <vt:lpstr>AGENDA</vt:lpstr>
      <vt:lpstr>Western DuPage Chamber of Commerce One Stop Operator  At the last Workforce Innovation Board meeting in August, we discussed the Partner activities being reported and what steps we might take to create additional efficiencies. Email responses from Partners was seen as a cumbersome task with the potential to create confusion for applicants. Automating these responses and combining multiple agencies into a single response when appropriate, could result in clearer communication and reduce staff time on the repetitive task.    At the Partner meeting in September, we requested that copies of all templated responses be forwarded to the OSO. Annie Davis, Senior Network Analyst also met with the OSO to talk about strategy and system capability. An invitation to schedule a meeting with Craig Meyer, Larry Blackburn and the OSO has been sent and we hope to meet in the coming weeks to evaluate the tech solutions and scope of the project.  Okay, let’s get to work!  </vt:lpstr>
      <vt:lpstr>PowerPoint Presentation</vt:lpstr>
      <vt:lpstr>Outcome / activity</vt:lpstr>
      <vt:lpstr>Outcome  Totals  2025 Q1</vt:lpstr>
      <vt:lpstr>To keep an eye 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David Sabathne</dc:creator>
  <cp:lastModifiedBy>David Sabathne</cp:lastModifiedBy>
  <cp:revision>2</cp:revision>
  <dcterms:created xsi:type="dcterms:W3CDTF">2025-08-19T19:43:47Z</dcterms:created>
  <dcterms:modified xsi:type="dcterms:W3CDTF">2025-10-13T20:24:47Z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